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4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896" r:id="rId1"/>
    <p:sldMasterId id="2147483918" r:id="rId2"/>
  </p:sldMasterIdLst>
  <p:notesMasterIdLst>
    <p:notesMasterId r:id="rId9"/>
  </p:notesMasterIdLst>
  <p:handoutMasterIdLst>
    <p:handoutMasterId r:id="rId10"/>
  </p:handoutMasterIdLst>
  <p:sldIdLst>
    <p:sldId id="521" r:id="rId3"/>
    <p:sldId id="617" r:id="rId4"/>
    <p:sldId id="627" r:id="rId5"/>
    <p:sldId id="623" r:id="rId6"/>
    <p:sldId id="629" r:id="rId7"/>
    <p:sldId id="522" r:id="rId8"/>
  </p:sldIdLst>
  <p:sldSz cx="9144000" cy="6858000" type="screen4x3"/>
  <p:notesSz cx="9223375" cy="7010400"/>
  <p:defaultTextStyle>
    <a:defPPr>
      <a:defRPr lang="en-US"/>
    </a:defPPr>
    <a:lvl1pPr algn="ctr" rtl="0" fontAlgn="base">
      <a:spcBef>
        <a:spcPct val="20000"/>
      </a:spcBef>
      <a:spcAft>
        <a:spcPct val="0"/>
      </a:spcAft>
      <a:defRPr sz="11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ctr" rtl="0" fontAlgn="base">
      <a:spcBef>
        <a:spcPct val="20000"/>
      </a:spcBef>
      <a:spcAft>
        <a:spcPct val="0"/>
      </a:spcAft>
      <a:defRPr sz="11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ctr" rtl="0" fontAlgn="base">
      <a:spcBef>
        <a:spcPct val="20000"/>
      </a:spcBef>
      <a:spcAft>
        <a:spcPct val="0"/>
      </a:spcAft>
      <a:defRPr sz="11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ctr" rtl="0" fontAlgn="base">
      <a:spcBef>
        <a:spcPct val="20000"/>
      </a:spcBef>
      <a:spcAft>
        <a:spcPct val="0"/>
      </a:spcAft>
      <a:defRPr sz="11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ctr" rtl="0" fontAlgn="base">
      <a:spcBef>
        <a:spcPct val="20000"/>
      </a:spcBef>
      <a:spcAft>
        <a:spcPct val="0"/>
      </a:spcAft>
      <a:defRPr sz="11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1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1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1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1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ammer, Jodi" initials="" lastIdx="79" clrIdx="0"/>
  <p:cmAuthor id="7" name="Condon, Kevin" initials="KC" lastIdx="2" clrIdx="7"/>
  <p:cmAuthor id="1" name="Youngraven, Leah" initials="" lastIdx="20" clrIdx="1"/>
  <p:cmAuthor id="8" name="LoVecchio, Brian" initials="BL" lastIdx="10" clrIdx="8"/>
  <p:cmAuthor id="2" name="Brittain, Dorothy" initials="" lastIdx="1" clrIdx="2"/>
  <p:cmAuthor id="3" name="Currie, Myles" initials="" lastIdx="7" clrIdx="3"/>
  <p:cmAuthor id="4" name="Peres, Brian" initials="BP" lastIdx="1" clrIdx="4"/>
  <p:cmAuthor id="5" name="Newell, Cynthia" initials="CN" lastIdx="17" clrIdx="5"/>
  <p:cmAuthor id="6" name="Yurish, Amy" initials="AY" lastIdx="8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8C02"/>
    <a:srgbClr val="FF9933"/>
    <a:srgbClr val="002060"/>
    <a:srgbClr val="BDEEFF"/>
    <a:srgbClr val="92D400"/>
    <a:srgbClr val="000000"/>
    <a:srgbClr val="00A1DE"/>
    <a:srgbClr val="3A4972"/>
    <a:srgbClr val="72C7E7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18" autoAdjust="0"/>
    <p:restoredTop sz="84686" autoAdjust="0"/>
  </p:normalViewPr>
  <p:slideViewPr>
    <p:cSldViewPr snapToGrid="0">
      <p:cViewPr>
        <p:scale>
          <a:sx n="60" d="100"/>
          <a:sy n="60" d="100"/>
        </p:scale>
        <p:origin x="-2352" y="-378"/>
      </p:cViewPr>
      <p:guideLst>
        <p:guide orient="horz" pos="882"/>
        <p:guide orient="horz" pos="491"/>
        <p:guide orient="horz" pos="158"/>
        <p:guide orient="horz" pos="4166"/>
        <p:guide orient="horz" pos="727"/>
        <p:guide orient="horz" pos="4274"/>
        <p:guide orient="horz" pos="3960"/>
        <p:guide pos="2882"/>
        <p:guide pos="255"/>
        <p:guide pos="5504"/>
        <p:guide pos="2948"/>
        <p:guide pos="2778"/>
        <p:guide pos="369"/>
        <p:guide pos="5391"/>
      </p:guideLst>
    </p:cSldViewPr>
  </p:slideViewPr>
  <p:outlineViewPr>
    <p:cViewPr>
      <p:scale>
        <a:sx n="33" d="100"/>
        <a:sy n="33" d="100"/>
      </p:scale>
      <p:origin x="0" y="40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3978"/>
    </p:cViewPr>
  </p:sorterViewPr>
  <p:notesViewPr>
    <p:cSldViewPr snapToGrid="0">
      <p:cViewPr varScale="1">
        <p:scale>
          <a:sx n="72" d="100"/>
          <a:sy n="72" d="100"/>
        </p:scale>
        <p:origin x="-1962" y="-108"/>
      </p:cViewPr>
      <p:guideLst>
        <p:guide orient="horz" pos="2208"/>
        <p:guide pos="29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19" Type="http://schemas.openxmlformats.org/officeDocument/2006/relationships/customXml" Target="../customXml/item4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5"/>
            <a:ext cx="3998932" cy="34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442" tIns="31721" rIns="63442" bIns="31721" numCol="1" anchor="t" anchorCtr="0" compatLnSpc="1">
            <a:prstTxWarp prst="textNoShape">
              <a:avLst/>
            </a:prstTxWarp>
          </a:bodyPr>
          <a:lstStyle>
            <a:lvl1pPr algn="l" defTabSz="635000">
              <a:spcBef>
                <a:spcPct val="0"/>
              </a:spcBef>
              <a:defRPr sz="800" b="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5224447" y="5"/>
            <a:ext cx="3996796" cy="34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442" tIns="31721" rIns="63442" bIns="31721" numCol="1" anchor="t" anchorCtr="0" compatLnSpc="1">
            <a:prstTxWarp prst="textNoShape">
              <a:avLst/>
            </a:prstTxWarp>
          </a:bodyPr>
          <a:lstStyle>
            <a:lvl1pPr algn="r" defTabSz="635000">
              <a:spcBef>
                <a:spcPct val="0"/>
              </a:spcBef>
              <a:defRPr sz="800" b="0"/>
            </a:lvl1pPr>
          </a:lstStyle>
          <a:p>
            <a:fld id="{55F4F54F-BFE9-4158-8CC4-DD040336CB83}" type="datetimeFigureOut">
              <a:rPr lang="en-US"/>
              <a:pPr/>
              <a:t>6/13/2013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6659643"/>
            <a:ext cx="3998932" cy="34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442" tIns="31721" rIns="63442" bIns="31721" numCol="1" anchor="b" anchorCtr="0" compatLnSpc="1">
            <a:prstTxWarp prst="textNoShape">
              <a:avLst/>
            </a:prstTxWarp>
          </a:bodyPr>
          <a:lstStyle>
            <a:lvl1pPr algn="l" defTabSz="635000">
              <a:spcBef>
                <a:spcPct val="0"/>
              </a:spcBef>
              <a:defRPr sz="800" b="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5224447" y="6659643"/>
            <a:ext cx="3996796" cy="34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442" tIns="31721" rIns="63442" bIns="31721" numCol="1" anchor="b" anchorCtr="0" compatLnSpc="1">
            <a:prstTxWarp prst="textNoShape">
              <a:avLst/>
            </a:prstTxWarp>
          </a:bodyPr>
          <a:lstStyle>
            <a:lvl1pPr algn="r" defTabSz="635000">
              <a:spcBef>
                <a:spcPct val="0"/>
              </a:spcBef>
              <a:defRPr sz="800" b="0"/>
            </a:lvl1pPr>
          </a:lstStyle>
          <a:p>
            <a:fld id="{4A1FC2AB-82DE-43D4-878D-2B0CA2799EF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08756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5"/>
            <a:ext cx="3998932" cy="34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723" tIns="48362" rIns="96723" bIns="48362" numCol="1" anchor="t" anchorCtr="0" compatLnSpc="1">
            <a:prstTxWarp prst="textNoShape">
              <a:avLst/>
            </a:prstTxWarp>
          </a:bodyPr>
          <a:lstStyle>
            <a:lvl1pPr algn="l" defTabSz="635000">
              <a:spcBef>
                <a:spcPct val="0"/>
              </a:spcBef>
              <a:defRPr sz="1200" b="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5224447" y="5"/>
            <a:ext cx="3996796" cy="34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723" tIns="48362" rIns="96723" bIns="48362" numCol="1" anchor="t" anchorCtr="0" compatLnSpc="1">
            <a:prstTxWarp prst="textNoShape">
              <a:avLst/>
            </a:prstTxWarp>
          </a:bodyPr>
          <a:lstStyle>
            <a:lvl1pPr algn="r" defTabSz="635000">
              <a:spcBef>
                <a:spcPct val="0"/>
              </a:spcBef>
              <a:defRPr sz="1200" b="0"/>
            </a:lvl1pPr>
          </a:lstStyle>
          <a:p>
            <a:fld id="{48C56040-B352-4CF8-B5D5-F47EA68AB32D}" type="datetimeFigureOut">
              <a:rPr lang="en-US"/>
              <a:pPr/>
              <a:t>6/13/2013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9088" y="527050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9391" tIns="69696" rIns="139391" bIns="69696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920203" y="3330423"/>
            <a:ext cx="7382970" cy="94699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2" y="6659643"/>
            <a:ext cx="3998932" cy="34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723" tIns="48362" rIns="96723" bIns="48362" numCol="1" anchor="b" anchorCtr="0" compatLnSpc="1">
            <a:prstTxWarp prst="textNoShape">
              <a:avLst/>
            </a:prstTxWarp>
          </a:bodyPr>
          <a:lstStyle>
            <a:lvl1pPr algn="l" defTabSz="635000">
              <a:spcBef>
                <a:spcPct val="0"/>
              </a:spcBef>
              <a:defRPr sz="1200" b="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5224447" y="6659643"/>
            <a:ext cx="3996796" cy="34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723" tIns="48362" rIns="96723" bIns="48362" numCol="1" anchor="b" anchorCtr="0" compatLnSpc="1">
            <a:prstTxWarp prst="textNoShape">
              <a:avLst/>
            </a:prstTxWarp>
          </a:bodyPr>
          <a:lstStyle>
            <a:lvl1pPr algn="r" defTabSz="635000">
              <a:spcBef>
                <a:spcPct val="0"/>
              </a:spcBef>
              <a:defRPr sz="1200" b="0"/>
            </a:lvl1pPr>
          </a:lstStyle>
          <a:p>
            <a:fld id="{F6715F80-3722-40A8-A13B-913CAEEA0A98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07905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100000"/>
      </a:spcBef>
      <a:spcAft>
        <a:spcPct val="0"/>
      </a:spcAft>
      <a:buFont typeface="Arial" pitchFamily="34" charset="0"/>
      <a:defRPr sz="11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114300" indent="-112713" algn="l" rtl="0" eaLnBrk="0" fontAlgn="base" hangingPunct="0">
      <a:spcBef>
        <a:spcPct val="20000"/>
      </a:spcBef>
      <a:spcAft>
        <a:spcPct val="0"/>
      </a:spcAft>
      <a:buChar char="•"/>
      <a:defRPr sz="11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227013" indent="-111125" algn="l" rtl="0" eaLnBrk="0" fontAlgn="base" hangingPunct="0">
      <a:spcBef>
        <a:spcPct val="20000"/>
      </a:spcBef>
      <a:spcAft>
        <a:spcPct val="0"/>
      </a:spcAft>
      <a:buFont typeface="Arial" pitchFamily="34" charset="0"/>
      <a:buChar char="–"/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341313" indent="-112713" algn="l" rtl="0" eaLnBrk="0" fontAlgn="base" hangingPunct="0">
      <a:spcBef>
        <a:spcPct val="20000"/>
      </a:spcBef>
      <a:spcAft>
        <a:spcPct val="0"/>
      </a:spcAft>
      <a:buChar char="•"/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454025" indent="-111125" algn="l" rtl="0" eaLnBrk="0" fontAlgn="base" hangingPunct="0">
      <a:spcBef>
        <a:spcPct val="20000"/>
      </a:spcBef>
      <a:spcAft>
        <a:spcPct val="0"/>
      </a:spcAft>
      <a:buFont typeface="Arial" pitchFamily="34" charset="0"/>
      <a:buChar char="–"/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4" name="Rectangle 4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605" name="Rectangle 5"/>
          <p:cNvSpPr>
            <a:spLocks noGrp="1"/>
          </p:cNvSpPr>
          <p:nvPr>
            <p:ph type="body" idx="1"/>
          </p:nvPr>
        </p:nvSpPr>
        <p:spPr>
          <a:xfrm>
            <a:off x="920204" y="3330429"/>
            <a:ext cx="7382970" cy="173039"/>
          </a:xfrm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15F80-3722-40A8-A13B-913CAEEA0A98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9952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0204" y="3330424"/>
            <a:ext cx="7382970" cy="16927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15F80-3722-40A8-A13B-913CAEEA0A98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952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5308979"/>
            <a:ext cx="9144000" cy="1598192"/>
            <a:chOff x="0" y="5308979"/>
            <a:chExt cx="9144000" cy="1598192"/>
          </a:xfrm>
        </p:grpSpPr>
        <p:sp>
          <p:nvSpPr>
            <p:cNvPr id="20" name="TextBox 19"/>
            <p:cNvSpPr txBox="1"/>
            <p:nvPr userDrawn="1"/>
          </p:nvSpPr>
          <p:spPr>
            <a:xfrm>
              <a:off x="0" y="6291618"/>
              <a:ext cx="9144000" cy="615553"/>
            </a:xfrm>
            <a:prstGeom prst="rect">
              <a:avLst/>
            </a:prstGeom>
            <a:solidFill>
              <a:srgbClr val="3A4972"/>
            </a:solidFill>
          </p:spPr>
          <p:txBody>
            <a:bodyPr wrap="square" rtlCol="0">
              <a:spAutoFit/>
            </a:bodyPr>
            <a:lstStyle/>
            <a:p>
              <a:endParaRPr lang="en-US" sz="1000" dirty="0" smtClean="0">
                <a:solidFill>
                  <a:schemeClr val="bg1"/>
                </a:solidFill>
              </a:endParaRPr>
            </a:p>
            <a:p>
              <a:r>
                <a:rPr lang="en-US" sz="1000" dirty="0" smtClean="0">
                  <a:solidFill>
                    <a:schemeClr val="bg1"/>
                  </a:solidFill>
                </a:rPr>
                <a:t>                                                                                          Provided by:</a:t>
              </a:r>
            </a:p>
            <a:p>
              <a:endParaRPr lang="en-US" sz="1000" dirty="0" smtClean="0">
                <a:solidFill>
                  <a:schemeClr val="bg1"/>
                </a:solidFill>
              </a:endParaRPr>
            </a:p>
          </p:txBody>
        </p:sp>
        <p:pic>
          <p:nvPicPr>
            <p:cNvPr id="26" name="Picture 50" descr="DEL_COL"/>
            <p:cNvPicPr>
              <a:picLocks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6605714" y="6493872"/>
              <a:ext cx="955145" cy="248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" name="TextBox 26"/>
            <p:cNvSpPr txBox="1"/>
            <p:nvPr userDrawn="1"/>
          </p:nvSpPr>
          <p:spPr>
            <a:xfrm>
              <a:off x="0" y="6127845"/>
              <a:ext cx="9144000" cy="184666"/>
            </a:xfrm>
            <a:prstGeom prst="rect">
              <a:avLst/>
            </a:prstGeom>
            <a:solidFill>
              <a:srgbClr val="D88C02"/>
            </a:solidFill>
          </p:spPr>
          <p:txBody>
            <a:bodyPr wrap="square" rtlCol="0">
              <a:spAutoFit/>
            </a:bodyPr>
            <a:lstStyle/>
            <a:p>
              <a:r>
                <a:rPr lang="en-US" sz="600" dirty="0" smtClean="0"/>
                <a:t> 	</a:t>
              </a:r>
            </a:p>
          </p:txBody>
        </p:sp>
        <p:pic>
          <p:nvPicPr>
            <p:cNvPr id="28" name="Picture 27" descr="CBI.Final.CMYK - Copy.gif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344697" y="5308979"/>
              <a:ext cx="1030224" cy="1371600"/>
            </a:xfrm>
            <a:prstGeom prst="rect">
              <a:avLst/>
            </a:prstGeom>
          </p:spPr>
        </p:pic>
      </p:grpSp>
      <p:sp>
        <p:nvSpPr>
          <p:cNvPr id="13" name="TextBox 12"/>
          <p:cNvSpPr txBox="1"/>
          <p:nvPr/>
        </p:nvSpPr>
        <p:spPr>
          <a:xfrm>
            <a:off x="7765576" y="6493872"/>
            <a:ext cx="12010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Page </a:t>
            </a:r>
            <a:fld id="{5226BF93-1E7B-4AA3-BC17-A00DF4ECB90F}" type="slidenum">
              <a:rPr lang="en-US" sz="1200" smtClean="0">
                <a:solidFill>
                  <a:schemeClr val="bg1"/>
                </a:solidFill>
              </a:rPr>
              <a:pPr/>
              <a:t>‹#›</a:t>
            </a:fld>
            <a:endParaRPr lang="en-CA" sz="1200" dirty="0" err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Title Placeholder 1"/>
          <p:cNvSpPr>
            <a:spLocks noGrp="1"/>
          </p:cNvSpPr>
          <p:nvPr>
            <p:ph type="ctrTitle"/>
          </p:nvPr>
        </p:nvSpPr>
        <p:spPr bwMode="gray">
          <a:xfrm>
            <a:off x="411480" y="2773363"/>
            <a:ext cx="4325112" cy="824841"/>
          </a:xfrm>
          <a:prstGeom prst="rect">
            <a:avLst/>
          </a:prstGeom>
        </p:spPr>
        <p:txBody>
          <a:bodyPr>
            <a:spAutoFit/>
          </a:bodyPr>
          <a:lstStyle>
            <a:lvl1pPr>
              <a:lnSpc>
                <a:spcPct val="85000"/>
              </a:lnSpc>
              <a:defRPr sz="2800" b="1" smtClean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20836" name="Text Placeholder 2"/>
          <p:cNvSpPr>
            <a:spLocks noGrp="1"/>
          </p:cNvSpPr>
          <p:nvPr>
            <p:ph type="subTitle" idx="1"/>
          </p:nvPr>
        </p:nvSpPr>
        <p:spPr bwMode="gray">
          <a:xfrm>
            <a:off x="411480" y="3694176"/>
            <a:ext cx="4325112" cy="830997"/>
          </a:xfrm>
          <a:prstGeom prst="rect">
            <a:avLst/>
          </a:prstGeom>
        </p:spPr>
        <p:txBody>
          <a:bodyPr>
            <a:spAutoFit/>
          </a:bodyPr>
          <a:lstStyle>
            <a:lvl1pPr>
              <a:lnSpc>
                <a:spcPct val="100000"/>
              </a:lnSpc>
              <a:defRPr sz="2400" b="0" smtClean="0">
                <a:latin typeface="Arial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smtClean="0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5308980"/>
            <a:ext cx="9144000" cy="1598192"/>
            <a:chOff x="0" y="5308979"/>
            <a:chExt cx="9144000" cy="1598192"/>
          </a:xfrm>
        </p:grpSpPr>
        <p:sp>
          <p:nvSpPr>
            <p:cNvPr id="21" name="TextBox 20"/>
            <p:cNvSpPr txBox="1"/>
            <p:nvPr userDrawn="1"/>
          </p:nvSpPr>
          <p:spPr>
            <a:xfrm>
              <a:off x="0" y="6291618"/>
              <a:ext cx="9144000" cy="615553"/>
            </a:xfrm>
            <a:prstGeom prst="rect">
              <a:avLst/>
            </a:prstGeom>
            <a:solidFill>
              <a:srgbClr val="3A4972"/>
            </a:solidFill>
          </p:spPr>
          <p:txBody>
            <a:bodyPr wrap="square" rtlCol="0">
              <a:spAutoFit/>
            </a:bodyPr>
            <a:lstStyle/>
            <a:p>
              <a:endParaRPr lang="en-US" sz="1000" dirty="0">
                <a:solidFill>
                  <a:srgbClr val="FFFFFF"/>
                </a:solidFill>
                <a:latin typeface="Arial"/>
              </a:endParaRPr>
            </a:p>
            <a:p>
              <a:r>
                <a:rPr lang="en-US" sz="1000" dirty="0">
                  <a:solidFill>
                    <a:srgbClr val="FFFFFF"/>
                  </a:solidFill>
                  <a:latin typeface="Arial"/>
                </a:rPr>
                <a:t>                                                                                          Provided by:</a:t>
              </a:r>
            </a:p>
            <a:p>
              <a:endParaRPr lang="en-US" sz="1000" dirty="0">
                <a:solidFill>
                  <a:srgbClr val="FFFFFF"/>
                </a:solidFill>
                <a:latin typeface="Arial"/>
              </a:endParaRPr>
            </a:p>
          </p:txBody>
        </p:sp>
        <p:pic>
          <p:nvPicPr>
            <p:cNvPr id="22" name="Picture 50" descr="DEL_COL"/>
            <p:cNvPicPr>
              <a:picLocks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6605714" y="6493872"/>
              <a:ext cx="955145" cy="248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TextBox 22"/>
            <p:cNvSpPr txBox="1"/>
            <p:nvPr userDrawn="1"/>
          </p:nvSpPr>
          <p:spPr>
            <a:xfrm>
              <a:off x="0" y="6127845"/>
              <a:ext cx="9144000" cy="184666"/>
            </a:xfrm>
            <a:prstGeom prst="rect">
              <a:avLst/>
            </a:prstGeom>
            <a:solidFill>
              <a:srgbClr val="D88C02"/>
            </a:solidFill>
          </p:spPr>
          <p:txBody>
            <a:bodyPr wrap="square" rtlCol="0">
              <a:spAutoFit/>
            </a:bodyPr>
            <a:lstStyle/>
            <a:p>
              <a:r>
                <a:rPr lang="en-US" sz="600" dirty="0">
                  <a:solidFill>
                    <a:srgbClr val="002776"/>
                  </a:solidFill>
                  <a:latin typeface="Arial"/>
                </a:rPr>
                <a:t> 	</a:t>
              </a:r>
            </a:p>
          </p:txBody>
        </p:sp>
        <p:pic>
          <p:nvPicPr>
            <p:cNvPr id="24" name="Picture 23" descr="CBI.Final.CMYK - Copy.gif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344697" y="5308979"/>
              <a:ext cx="1030224" cy="1371600"/>
            </a:xfrm>
            <a:prstGeom prst="rect">
              <a:avLst/>
            </a:prstGeom>
          </p:spPr>
        </p:pic>
      </p:grpSp>
      <p:sp>
        <p:nvSpPr>
          <p:cNvPr id="26" name="TextBox 25"/>
          <p:cNvSpPr txBox="1"/>
          <p:nvPr userDrawn="1"/>
        </p:nvSpPr>
        <p:spPr>
          <a:xfrm>
            <a:off x="7772400" y="6457891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latin typeface="Arial"/>
              </a:rPr>
              <a:t>Page </a:t>
            </a:r>
            <a:fld id="{A5CB82B6-8113-459A-A2E5-8FF8E076C453}" type="slidenum">
              <a:rPr lang="en-US" sz="1400">
                <a:solidFill>
                  <a:srgbClr val="FFFFFF"/>
                </a:solidFill>
                <a:latin typeface="Arial"/>
              </a:rPr>
              <a:pPr/>
              <a:t>‹#›</a:t>
            </a:fld>
            <a:endParaRPr lang="en-CA" sz="1400" dirty="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7467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Divider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Title Placeholder 1"/>
          <p:cNvSpPr>
            <a:spLocks noGrp="1"/>
          </p:cNvSpPr>
          <p:nvPr>
            <p:ph type="ctrTitle"/>
          </p:nvPr>
        </p:nvSpPr>
        <p:spPr bwMode="auto">
          <a:xfrm>
            <a:off x="411480" y="2732364"/>
            <a:ext cx="8330184" cy="772519"/>
          </a:xfrm>
          <a:prstGeom prst="rect">
            <a:avLst/>
          </a:prstGeom>
        </p:spPr>
        <p:txBody>
          <a:bodyPr anchor="b" anchorCtr="0">
            <a:spAutoFit/>
          </a:bodyPr>
          <a:lstStyle>
            <a:lvl1pPr>
              <a:lnSpc>
                <a:spcPct val="85000"/>
              </a:lnSpc>
              <a:defRPr sz="5200" b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20836" name="Text Placeholder 2"/>
          <p:cNvSpPr>
            <a:spLocks noGrp="1"/>
          </p:cNvSpPr>
          <p:nvPr>
            <p:ph type="subTitle" idx="1"/>
          </p:nvPr>
        </p:nvSpPr>
        <p:spPr bwMode="auto">
          <a:xfrm>
            <a:off x="411480" y="3694177"/>
            <a:ext cx="8330184" cy="584775"/>
          </a:xfrm>
          <a:prstGeom prst="rect">
            <a:avLst/>
          </a:prstGeom>
        </p:spPr>
        <p:txBody>
          <a:bodyPr>
            <a:spAutoFit/>
          </a:bodyPr>
          <a:lstStyle>
            <a:lvl1pPr>
              <a:lnSpc>
                <a:spcPct val="100000"/>
              </a:lnSpc>
              <a:defRPr sz="3200" b="0" smtClean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smtClean="0"/>
          </a:p>
        </p:txBody>
      </p:sp>
    </p:spTree>
    <p:extLst>
      <p:ext uri="{BB962C8B-B14F-4D97-AF65-F5344CB8AC3E}">
        <p14:creationId xmlns:p14="http://schemas.microsoft.com/office/powerpoint/2010/main" val="372403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Title Placeholder 1"/>
          <p:cNvSpPr>
            <a:spLocks noGrp="1"/>
          </p:cNvSpPr>
          <p:nvPr>
            <p:ph type="ctrTitle"/>
          </p:nvPr>
        </p:nvSpPr>
        <p:spPr bwMode="auto">
          <a:xfrm>
            <a:off x="411480" y="2732364"/>
            <a:ext cx="8330184" cy="772519"/>
          </a:xfrm>
          <a:prstGeom prst="rect">
            <a:avLst/>
          </a:prstGeom>
        </p:spPr>
        <p:txBody>
          <a:bodyPr anchor="b" anchorCtr="0">
            <a:spAutoFit/>
          </a:bodyPr>
          <a:lstStyle>
            <a:lvl1pPr>
              <a:lnSpc>
                <a:spcPct val="85000"/>
              </a:lnSpc>
              <a:defRPr sz="5200" b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20836" name="Text Placeholder 2"/>
          <p:cNvSpPr>
            <a:spLocks noGrp="1"/>
          </p:cNvSpPr>
          <p:nvPr>
            <p:ph type="subTitle" idx="1"/>
          </p:nvPr>
        </p:nvSpPr>
        <p:spPr bwMode="auto">
          <a:xfrm>
            <a:off x="411480" y="3694177"/>
            <a:ext cx="8330184" cy="584775"/>
          </a:xfrm>
          <a:prstGeom prst="rect">
            <a:avLst/>
          </a:prstGeom>
        </p:spPr>
        <p:txBody>
          <a:bodyPr>
            <a:spAutoFit/>
          </a:bodyPr>
          <a:lstStyle>
            <a:lvl1pPr>
              <a:lnSpc>
                <a:spcPct val="100000"/>
              </a:lnSpc>
              <a:defRPr sz="3200" b="0" smtClean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smtClean="0"/>
          </a:p>
        </p:txBody>
      </p:sp>
    </p:spTree>
    <p:extLst>
      <p:ext uri="{BB962C8B-B14F-4D97-AF65-F5344CB8AC3E}">
        <p14:creationId xmlns:p14="http://schemas.microsoft.com/office/powerpoint/2010/main" val="40949485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0"/>
          <p:cNvSpPr>
            <a:spLocks noGrp="1"/>
          </p:cNvSpPr>
          <p:nvPr>
            <p:ph sz="quarter" idx="12"/>
          </p:nvPr>
        </p:nvSpPr>
        <p:spPr bwMode="gray">
          <a:xfrm>
            <a:off x="411479" y="1399032"/>
            <a:ext cx="8330184" cy="488289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22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 kumimoji="0" lang="en-US" sz="20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1pPr>
            <a:lvl2pPr marL="174625" marR="0" indent="-173038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20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2pPr>
            <a:lvl3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8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+mn-ea"/>
                <a:cs typeface="Arial" pitchFamily="34" charset="0"/>
              </a:defRPr>
            </a:lvl3pPr>
            <a:lvl4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8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4pPr>
            <a:lvl5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8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5pPr>
            <a:lvl6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8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Placeholder 10"/>
          <p:cNvSpPr>
            <a:spLocks noGrp="1"/>
          </p:cNvSpPr>
          <p:nvPr>
            <p:ph type="title"/>
          </p:nvPr>
        </p:nvSpPr>
        <p:spPr bwMode="gray">
          <a:xfrm>
            <a:off x="414337" y="450280"/>
            <a:ext cx="8330184" cy="332399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Line 47"/>
          <p:cNvSpPr>
            <a:spLocks noChangeShapeType="1"/>
          </p:cNvSpPr>
          <p:nvPr userDrawn="1"/>
        </p:nvSpPr>
        <p:spPr bwMode="invGray">
          <a:xfrm>
            <a:off x="401637" y="815150"/>
            <a:ext cx="8335963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6000"/>
              </a:lnSpc>
              <a:buFont typeface="Wingdings 2" pitchFamily="18" charset="2"/>
              <a:buNone/>
              <a:defRPr/>
            </a:pPr>
            <a:endParaRPr lang="en-US" dirty="0">
              <a:solidFill>
                <a:srgbClr val="002776"/>
              </a:solidFill>
              <a:latin typeface="Arial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7772400" y="6457891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latin typeface="Arial"/>
              </a:rPr>
              <a:t>Page </a:t>
            </a:r>
            <a:fld id="{A5CB82B6-8113-459A-A2E5-8FF8E076C453}" type="slidenum">
              <a:rPr lang="en-US" sz="1400">
                <a:solidFill>
                  <a:srgbClr val="FFFFFF"/>
                </a:solidFill>
                <a:latin typeface="Arial"/>
              </a:rPr>
              <a:pPr/>
              <a:t>‹#›</a:t>
            </a:fld>
            <a:endParaRPr lang="en-CA" sz="1400" dirty="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7405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0"/>
          <p:cNvSpPr>
            <a:spLocks noGrp="1"/>
          </p:cNvSpPr>
          <p:nvPr>
            <p:ph type="title"/>
          </p:nvPr>
        </p:nvSpPr>
        <p:spPr bwMode="gray">
          <a:xfrm>
            <a:off x="414337" y="450280"/>
            <a:ext cx="8330184" cy="332399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0"/>
          <p:cNvSpPr>
            <a:spLocks noGrp="1"/>
          </p:cNvSpPr>
          <p:nvPr>
            <p:ph sz="quarter" idx="12"/>
          </p:nvPr>
        </p:nvSpPr>
        <p:spPr bwMode="gray">
          <a:xfrm>
            <a:off x="411479" y="1399030"/>
            <a:ext cx="2651760" cy="48828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20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1pPr>
            <a:lvl2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20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2pPr>
            <a:lvl3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8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3pPr>
            <a:lvl4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8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4pPr>
            <a:lvl5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800" b="0" i="0" u="none" strike="noStrike" kern="1200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5pPr>
            <a:lvl6pPr>
              <a:tabLst>
                <a:tab pos="3889375" algn="r"/>
              </a:tabLst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20"/>
          <p:cNvSpPr>
            <a:spLocks noGrp="1"/>
          </p:cNvSpPr>
          <p:nvPr>
            <p:ph sz="quarter" idx="13"/>
          </p:nvPr>
        </p:nvSpPr>
        <p:spPr bwMode="gray">
          <a:xfrm>
            <a:off x="3239787" y="1399030"/>
            <a:ext cx="2651760" cy="48828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20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1pPr>
            <a:lvl2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20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2pPr>
            <a:lvl3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8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3pPr>
            <a:lvl4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8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4pPr>
            <a:lvl5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800" b="0" i="0" u="none" strike="noStrike" kern="1200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5pPr>
            <a:lvl6pPr>
              <a:tabLst>
                <a:tab pos="3889375" algn="r"/>
              </a:tabLst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20"/>
          <p:cNvSpPr>
            <a:spLocks noGrp="1"/>
          </p:cNvSpPr>
          <p:nvPr>
            <p:ph sz="quarter" idx="14"/>
          </p:nvPr>
        </p:nvSpPr>
        <p:spPr bwMode="gray">
          <a:xfrm>
            <a:off x="6060896" y="1399030"/>
            <a:ext cx="2651760" cy="48828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20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1pPr>
            <a:lvl2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20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2pPr>
            <a:lvl3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8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3pPr>
            <a:lvl4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8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4pPr>
            <a:lvl5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800" b="0" i="0" u="none" strike="noStrike" kern="1200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5pPr>
            <a:lvl6pPr>
              <a:tabLst>
                <a:tab pos="3889375" algn="r"/>
              </a:tabLst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Line 47"/>
          <p:cNvSpPr>
            <a:spLocks noChangeShapeType="1"/>
          </p:cNvSpPr>
          <p:nvPr userDrawn="1"/>
        </p:nvSpPr>
        <p:spPr bwMode="invGray">
          <a:xfrm>
            <a:off x="401637" y="803275"/>
            <a:ext cx="8335963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6000"/>
              </a:lnSpc>
              <a:buFont typeface="Wingdings 2" pitchFamily="18" charset="2"/>
              <a:buNone/>
              <a:defRPr/>
            </a:pPr>
            <a:endParaRPr lang="en-US" dirty="0">
              <a:solidFill>
                <a:srgbClr val="002776"/>
              </a:solidFill>
              <a:latin typeface="Arial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7772400" y="6457891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latin typeface="Arial"/>
              </a:rPr>
              <a:t>Page </a:t>
            </a:r>
            <a:fld id="{A5CB82B6-8113-459A-A2E5-8FF8E076C453}" type="slidenum">
              <a:rPr lang="en-US" sz="1400">
                <a:solidFill>
                  <a:srgbClr val="FFFFFF"/>
                </a:solidFill>
                <a:latin typeface="Arial"/>
              </a:rPr>
              <a:pPr/>
              <a:t>‹#›</a:t>
            </a:fld>
            <a:endParaRPr lang="en-CA" sz="1400" dirty="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91371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0"/>
          <p:cNvSpPr>
            <a:spLocks noGrp="1"/>
          </p:cNvSpPr>
          <p:nvPr>
            <p:ph type="title"/>
          </p:nvPr>
        </p:nvSpPr>
        <p:spPr bwMode="gray">
          <a:xfrm>
            <a:off x="414337" y="450280"/>
            <a:ext cx="8330184" cy="332399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723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7" y="450279"/>
            <a:ext cx="8330184" cy="32918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" y="1400176"/>
            <a:ext cx="8330184" cy="167994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7772400" y="6457891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latin typeface="Arial"/>
              </a:rPr>
              <a:t>Page </a:t>
            </a:r>
            <a:fld id="{A5CB82B6-8113-459A-A2E5-8FF8E076C453}" type="slidenum">
              <a:rPr lang="en-US" sz="1400">
                <a:solidFill>
                  <a:srgbClr val="FFFFFF"/>
                </a:solidFill>
                <a:latin typeface="Arial"/>
              </a:rPr>
              <a:pPr/>
              <a:t>‹#›</a:t>
            </a:fld>
            <a:endParaRPr lang="en-CA" sz="1400" dirty="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7721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4"/>
          <p:cNvGrpSpPr/>
          <p:nvPr userDrawn="1"/>
        </p:nvGrpSpPr>
        <p:grpSpPr>
          <a:xfrm>
            <a:off x="0" y="5308980"/>
            <a:ext cx="9144000" cy="1598192"/>
            <a:chOff x="0" y="5308979"/>
            <a:chExt cx="9144000" cy="1598192"/>
          </a:xfrm>
        </p:grpSpPr>
        <p:sp>
          <p:nvSpPr>
            <p:cNvPr id="7" name="TextBox 6"/>
            <p:cNvSpPr txBox="1"/>
            <p:nvPr userDrawn="1"/>
          </p:nvSpPr>
          <p:spPr>
            <a:xfrm>
              <a:off x="0" y="6291618"/>
              <a:ext cx="9144000" cy="615553"/>
            </a:xfrm>
            <a:prstGeom prst="rect">
              <a:avLst/>
            </a:prstGeom>
            <a:solidFill>
              <a:srgbClr val="3A4972"/>
            </a:solidFill>
          </p:spPr>
          <p:txBody>
            <a:bodyPr wrap="square" rtlCol="0">
              <a:spAutoFit/>
            </a:bodyPr>
            <a:lstStyle/>
            <a:p>
              <a:endParaRPr lang="en-US" sz="1000" dirty="0">
                <a:solidFill>
                  <a:srgbClr val="FFFFFF"/>
                </a:solidFill>
                <a:latin typeface="Arial"/>
              </a:endParaRPr>
            </a:p>
            <a:p>
              <a:r>
                <a:rPr lang="en-US" sz="1000" dirty="0">
                  <a:solidFill>
                    <a:srgbClr val="FFFFFF"/>
                  </a:solidFill>
                  <a:latin typeface="Arial"/>
                </a:rPr>
                <a:t>                                                                                          Provided by:</a:t>
              </a:r>
            </a:p>
            <a:p>
              <a:endParaRPr lang="en-US" sz="1000" dirty="0">
                <a:solidFill>
                  <a:srgbClr val="FFFFFF"/>
                </a:solidFill>
                <a:latin typeface="Arial"/>
              </a:endParaRPr>
            </a:p>
          </p:txBody>
        </p:sp>
        <p:pic>
          <p:nvPicPr>
            <p:cNvPr id="8" name="Picture 50" descr="DEL_COL"/>
            <p:cNvPicPr>
              <a:picLocks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6605714" y="6493872"/>
              <a:ext cx="955145" cy="248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8"/>
            <p:cNvSpPr txBox="1"/>
            <p:nvPr userDrawn="1"/>
          </p:nvSpPr>
          <p:spPr>
            <a:xfrm>
              <a:off x="0" y="6100549"/>
              <a:ext cx="9144000" cy="184666"/>
            </a:xfrm>
            <a:prstGeom prst="rect">
              <a:avLst/>
            </a:prstGeom>
            <a:solidFill>
              <a:srgbClr val="D88C02"/>
            </a:solidFill>
          </p:spPr>
          <p:txBody>
            <a:bodyPr wrap="square" rtlCol="0">
              <a:spAutoFit/>
            </a:bodyPr>
            <a:lstStyle/>
            <a:p>
              <a:r>
                <a:rPr lang="en-US" sz="600" dirty="0">
                  <a:solidFill>
                    <a:srgbClr val="002776"/>
                  </a:solidFill>
                  <a:latin typeface="Arial"/>
                </a:rPr>
                <a:t> 	</a:t>
              </a:r>
            </a:p>
          </p:txBody>
        </p:sp>
        <p:pic>
          <p:nvPicPr>
            <p:cNvPr id="10" name="Picture 9" descr="CBI.Final.CMYK - Copy.gif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344697" y="5308979"/>
              <a:ext cx="1030224" cy="1371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907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2569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Title Placeholder 1"/>
          <p:cNvSpPr>
            <a:spLocks noGrp="1"/>
          </p:cNvSpPr>
          <p:nvPr>
            <p:ph type="ctrTitle"/>
          </p:nvPr>
        </p:nvSpPr>
        <p:spPr bwMode="gray">
          <a:xfrm>
            <a:off x="411480" y="2773363"/>
            <a:ext cx="4325112" cy="731520"/>
          </a:xfrm>
          <a:prstGeom prst="rect">
            <a:avLst/>
          </a:prstGeom>
        </p:spPr>
        <p:txBody>
          <a:bodyPr>
            <a:spAutoFit/>
          </a:bodyPr>
          <a:lstStyle>
            <a:lvl1pPr>
              <a:lnSpc>
                <a:spcPct val="85000"/>
              </a:lnSpc>
              <a:defRPr sz="2800" b="1" smtClean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20836" name="Text Placeholder 2"/>
          <p:cNvSpPr>
            <a:spLocks noGrp="1"/>
          </p:cNvSpPr>
          <p:nvPr>
            <p:ph type="subTitle" idx="1"/>
          </p:nvPr>
        </p:nvSpPr>
        <p:spPr bwMode="gray">
          <a:xfrm>
            <a:off x="411480" y="3694176"/>
            <a:ext cx="4325112" cy="738664"/>
          </a:xfrm>
          <a:prstGeom prst="rect">
            <a:avLst/>
          </a:prstGeom>
        </p:spPr>
        <p:txBody>
          <a:bodyPr>
            <a:spAutoFit/>
          </a:bodyPr>
          <a:lstStyle>
            <a:lvl1pPr>
              <a:lnSpc>
                <a:spcPct val="100000"/>
              </a:lnSpc>
              <a:defRPr sz="2400" b="0" smtClean="0">
                <a:latin typeface="Arial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smtClean="0"/>
          </a:p>
        </p:txBody>
      </p:sp>
      <p:grpSp>
        <p:nvGrpSpPr>
          <p:cNvPr id="20" name="Group 19"/>
          <p:cNvGrpSpPr/>
          <p:nvPr/>
        </p:nvGrpSpPr>
        <p:grpSpPr>
          <a:xfrm>
            <a:off x="0" y="5308979"/>
            <a:ext cx="9144000" cy="1598192"/>
            <a:chOff x="0" y="5308979"/>
            <a:chExt cx="9144000" cy="1598192"/>
          </a:xfrm>
        </p:grpSpPr>
        <p:sp>
          <p:nvSpPr>
            <p:cNvPr id="21" name="TextBox 20"/>
            <p:cNvSpPr txBox="1"/>
            <p:nvPr userDrawn="1"/>
          </p:nvSpPr>
          <p:spPr>
            <a:xfrm>
              <a:off x="0" y="6291618"/>
              <a:ext cx="9144000" cy="615553"/>
            </a:xfrm>
            <a:prstGeom prst="rect">
              <a:avLst/>
            </a:prstGeom>
            <a:solidFill>
              <a:srgbClr val="3A4972"/>
            </a:solidFill>
          </p:spPr>
          <p:txBody>
            <a:bodyPr wrap="square" rtlCol="0">
              <a:spAutoFit/>
            </a:bodyPr>
            <a:lstStyle/>
            <a:p>
              <a:endParaRPr lang="en-US" sz="1000" dirty="0" smtClean="0">
                <a:solidFill>
                  <a:schemeClr val="bg1"/>
                </a:solidFill>
              </a:endParaRPr>
            </a:p>
            <a:p>
              <a:r>
                <a:rPr lang="en-US" sz="1000" dirty="0" smtClean="0">
                  <a:solidFill>
                    <a:schemeClr val="bg1"/>
                  </a:solidFill>
                </a:rPr>
                <a:t>                                                                                          Provided by:</a:t>
              </a:r>
            </a:p>
            <a:p>
              <a:endParaRPr lang="en-US" sz="1000" dirty="0" smtClean="0">
                <a:solidFill>
                  <a:schemeClr val="bg1"/>
                </a:solidFill>
              </a:endParaRPr>
            </a:p>
          </p:txBody>
        </p:sp>
        <p:pic>
          <p:nvPicPr>
            <p:cNvPr id="22" name="Picture 50" descr="DEL_COL"/>
            <p:cNvPicPr>
              <a:picLocks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6605714" y="6493872"/>
              <a:ext cx="955145" cy="248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TextBox 22"/>
            <p:cNvSpPr txBox="1"/>
            <p:nvPr userDrawn="1"/>
          </p:nvSpPr>
          <p:spPr>
            <a:xfrm>
              <a:off x="0" y="6127845"/>
              <a:ext cx="9144000" cy="184666"/>
            </a:xfrm>
            <a:prstGeom prst="rect">
              <a:avLst/>
            </a:prstGeom>
            <a:solidFill>
              <a:srgbClr val="D88C02"/>
            </a:solidFill>
          </p:spPr>
          <p:txBody>
            <a:bodyPr wrap="square" rtlCol="0">
              <a:spAutoFit/>
            </a:bodyPr>
            <a:lstStyle/>
            <a:p>
              <a:r>
                <a:rPr lang="en-US" sz="600" dirty="0" smtClean="0"/>
                <a:t> 	</a:t>
              </a:r>
            </a:p>
          </p:txBody>
        </p:sp>
        <p:pic>
          <p:nvPicPr>
            <p:cNvPr id="24" name="Picture 23" descr="CBI.Final.CMYK - Copy.gif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344697" y="5308979"/>
              <a:ext cx="1030224" cy="1371600"/>
            </a:xfrm>
            <a:prstGeom prst="rect">
              <a:avLst/>
            </a:prstGeom>
          </p:spPr>
        </p:pic>
      </p:grpSp>
      <p:sp>
        <p:nvSpPr>
          <p:cNvPr id="26" name="TextBox 25"/>
          <p:cNvSpPr txBox="1"/>
          <p:nvPr/>
        </p:nvSpPr>
        <p:spPr>
          <a:xfrm>
            <a:off x="7765576" y="6493872"/>
            <a:ext cx="12010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Page </a:t>
            </a:r>
            <a:fld id="{5226BF93-1E7B-4AA3-BC17-A00DF4ECB90F}" type="slidenum">
              <a:rPr lang="en-US" sz="1200" smtClean="0">
                <a:solidFill>
                  <a:schemeClr val="bg1"/>
                </a:solidFill>
              </a:rPr>
              <a:pPr/>
              <a:t>‹#›</a:t>
            </a:fld>
            <a:endParaRPr lang="en-CA" sz="1200" dirty="0" err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vider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Title Placeholder 1"/>
          <p:cNvSpPr>
            <a:spLocks noGrp="1"/>
          </p:cNvSpPr>
          <p:nvPr>
            <p:ph type="ctrTitle"/>
          </p:nvPr>
        </p:nvSpPr>
        <p:spPr bwMode="auto">
          <a:xfrm>
            <a:off x="411480" y="2824696"/>
            <a:ext cx="8330184" cy="680186"/>
          </a:xfrm>
          <a:prstGeom prst="rect">
            <a:avLst/>
          </a:prstGeom>
        </p:spPr>
        <p:txBody>
          <a:bodyPr anchor="b" anchorCtr="0">
            <a:spAutoFit/>
          </a:bodyPr>
          <a:lstStyle>
            <a:lvl1pPr>
              <a:lnSpc>
                <a:spcPct val="85000"/>
              </a:lnSpc>
              <a:defRPr sz="5200" b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20836" name="Text Placeholder 2"/>
          <p:cNvSpPr>
            <a:spLocks noGrp="1"/>
          </p:cNvSpPr>
          <p:nvPr>
            <p:ph type="subTitle" idx="1"/>
          </p:nvPr>
        </p:nvSpPr>
        <p:spPr bwMode="auto">
          <a:xfrm>
            <a:off x="411480" y="3694176"/>
            <a:ext cx="8330184" cy="492443"/>
          </a:xfrm>
          <a:prstGeom prst="rect">
            <a:avLst/>
          </a:prstGeom>
        </p:spPr>
        <p:txBody>
          <a:bodyPr>
            <a:spAutoFit/>
          </a:bodyPr>
          <a:lstStyle>
            <a:lvl1pPr>
              <a:lnSpc>
                <a:spcPct val="100000"/>
              </a:lnSpc>
              <a:defRPr sz="3200" b="0" smtClean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0"/>
          <p:cNvSpPr>
            <a:spLocks noGrp="1"/>
          </p:cNvSpPr>
          <p:nvPr>
            <p:ph sz="quarter" idx="12"/>
          </p:nvPr>
        </p:nvSpPr>
        <p:spPr bwMode="gray">
          <a:xfrm>
            <a:off x="411479" y="1399032"/>
            <a:ext cx="8330184" cy="488289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22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 kumimoji="0" lang="en-US" sz="20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1pPr>
            <a:lvl2pPr marL="174625" marR="0" indent="-173038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20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2pPr>
            <a:lvl3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8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+mn-ea"/>
                <a:cs typeface="Arial" pitchFamily="34" charset="0"/>
              </a:defRPr>
            </a:lvl3pPr>
            <a:lvl4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8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4pPr>
            <a:lvl5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8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5pPr>
            <a:lvl6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8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Placeholder 10"/>
          <p:cNvSpPr>
            <a:spLocks noGrp="1"/>
          </p:cNvSpPr>
          <p:nvPr>
            <p:ph type="title"/>
          </p:nvPr>
        </p:nvSpPr>
        <p:spPr bwMode="gray">
          <a:xfrm>
            <a:off x="414338" y="450279"/>
            <a:ext cx="8330184" cy="329184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Line 47"/>
          <p:cNvSpPr>
            <a:spLocks noChangeShapeType="1"/>
          </p:cNvSpPr>
          <p:nvPr/>
        </p:nvSpPr>
        <p:spPr bwMode="invGray">
          <a:xfrm>
            <a:off x="401638" y="815150"/>
            <a:ext cx="8335962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6000"/>
              </a:lnSpc>
              <a:buFont typeface="Wingdings 2" pitchFamily="18" charset="2"/>
              <a:buNone/>
              <a:defRPr/>
            </a:pPr>
            <a:endParaRPr lang="en-US" dirty="0">
              <a:latin typeface="Arial" charset="0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65576" y="6493872"/>
            <a:ext cx="12010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Page </a:t>
            </a:r>
            <a:fld id="{5226BF93-1E7B-4AA3-BC17-A00DF4ECB90F}" type="slidenum">
              <a:rPr lang="en-US" sz="1200" smtClean="0">
                <a:solidFill>
                  <a:schemeClr val="bg1"/>
                </a:solidFill>
              </a:rPr>
              <a:pPr/>
              <a:t>‹#›</a:t>
            </a:fld>
            <a:endParaRPr lang="en-CA" sz="1200" dirty="0" err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0"/>
          <p:cNvSpPr>
            <a:spLocks noGrp="1"/>
          </p:cNvSpPr>
          <p:nvPr>
            <p:ph type="title"/>
          </p:nvPr>
        </p:nvSpPr>
        <p:spPr bwMode="gray">
          <a:xfrm>
            <a:off x="414338" y="450279"/>
            <a:ext cx="8330184" cy="329184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0"/>
          <p:cNvSpPr>
            <a:spLocks noGrp="1"/>
          </p:cNvSpPr>
          <p:nvPr>
            <p:ph sz="quarter" idx="12"/>
          </p:nvPr>
        </p:nvSpPr>
        <p:spPr bwMode="gray">
          <a:xfrm>
            <a:off x="411479" y="1399030"/>
            <a:ext cx="2651760" cy="48828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20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1pPr>
            <a:lvl2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20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2pPr>
            <a:lvl3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8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3pPr>
            <a:lvl4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8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4pPr>
            <a:lvl5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800" b="0" i="0" u="none" strike="noStrike" kern="1200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5pPr>
            <a:lvl6pPr>
              <a:tabLst>
                <a:tab pos="3889375" algn="r"/>
              </a:tabLst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20"/>
          <p:cNvSpPr>
            <a:spLocks noGrp="1"/>
          </p:cNvSpPr>
          <p:nvPr>
            <p:ph sz="quarter" idx="13"/>
          </p:nvPr>
        </p:nvSpPr>
        <p:spPr bwMode="gray">
          <a:xfrm>
            <a:off x="3239786" y="1399030"/>
            <a:ext cx="2651760" cy="48828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20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1pPr>
            <a:lvl2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20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2pPr>
            <a:lvl3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8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3pPr>
            <a:lvl4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8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4pPr>
            <a:lvl5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800" b="0" i="0" u="none" strike="noStrike" kern="1200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5pPr>
            <a:lvl6pPr>
              <a:tabLst>
                <a:tab pos="3889375" algn="r"/>
              </a:tabLst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20"/>
          <p:cNvSpPr>
            <a:spLocks noGrp="1"/>
          </p:cNvSpPr>
          <p:nvPr>
            <p:ph sz="quarter" idx="14"/>
          </p:nvPr>
        </p:nvSpPr>
        <p:spPr bwMode="gray">
          <a:xfrm>
            <a:off x="6060896" y="1399030"/>
            <a:ext cx="2651760" cy="48828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20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1pPr>
            <a:lvl2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20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2pPr>
            <a:lvl3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8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3pPr>
            <a:lvl4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8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4pPr>
            <a:lvl5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800" b="0" i="0" u="none" strike="noStrike" kern="1200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5pPr>
            <a:lvl6pPr>
              <a:tabLst>
                <a:tab pos="3889375" algn="r"/>
              </a:tabLst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Line 47"/>
          <p:cNvSpPr>
            <a:spLocks noChangeShapeType="1"/>
          </p:cNvSpPr>
          <p:nvPr/>
        </p:nvSpPr>
        <p:spPr bwMode="invGray">
          <a:xfrm>
            <a:off x="401638" y="803275"/>
            <a:ext cx="8335962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6000"/>
              </a:lnSpc>
              <a:buFont typeface="Wingdings 2" pitchFamily="18" charset="2"/>
              <a:buNone/>
              <a:defRPr/>
            </a:pPr>
            <a:endParaRPr lang="en-US" dirty="0">
              <a:latin typeface="Arial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65576" y="6493872"/>
            <a:ext cx="12010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Page </a:t>
            </a:r>
            <a:fld id="{5226BF93-1E7B-4AA3-BC17-A00DF4ECB90F}" type="slidenum">
              <a:rPr lang="en-US" sz="1200" smtClean="0">
                <a:solidFill>
                  <a:schemeClr val="bg1"/>
                </a:solidFill>
              </a:rPr>
              <a:pPr/>
              <a:t>‹#›</a:t>
            </a:fld>
            <a:endParaRPr lang="en-CA" sz="1200" dirty="0" err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0"/>
          <p:cNvSpPr>
            <a:spLocks noGrp="1"/>
          </p:cNvSpPr>
          <p:nvPr>
            <p:ph type="title"/>
          </p:nvPr>
        </p:nvSpPr>
        <p:spPr bwMode="gray">
          <a:xfrm>
            <a:off x="414338" y="450279"/>
            <a:ext cx="8330184" cy="329184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765576" y="6493872"/>
            <a:ext cx="12010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Page </a:t>
            </a:r>
            <a:fld id="{5226BF93-1E7B-4AA3-BC17-A00DF4ECB90F}" type="slidenum">
              <a:rPr lang="en-US" sz="1200" smtClean="0">
                <a:solidFill>
                  <a:schemeClr val="bg1"/>
                </a:solidFill>
              </a:rPr>
              <a:pPr/>
              <a:t>‹#›</a:t>
            </a:fld>
            <a:endParaRPr lang="en-CA" sz="1200" dirty="0" err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d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4"/>
          <p:cNvGrpSpPr/>
          <p:nvPr/>
        </p:nvGrpSpPr>
        <p:grpSpPr>
          <a:xfrm>
            <a:off x="0" y="5308979"/>
            <a:ext cx="9144000" cy="1598192"/>
            <a:chOff x="0" y="5308979"/>
            <a:chExt cx="9144000" cy="1598192"/>
          </a:xfrm>
        </p:grpSpPr>
        <p:sp>
          <p:nvSpPr>
            <p:cNvPr id="7" name="TextBox 6"/>
            <p:cNvSpPr txBox="1"/>
            <p:nvPr userDrawn="1"/>
          </p:nvSpPr>
          <p:spPr>
            <a:xfrm>
              <a:off x="0" y="6291618"/>
              <a:ext cx="9144000" cy="615553"/>
            </a:xfrm>
            <a:prstGeom prst="rect">
              <a:avLst/>
            </a:prstGeom>
            <a:solidFill>
              <a:srgbClr val="3A4972"/>
            </a:solidFill>
          </p:spPr>
          <p:txBody>
            <a:bodyPr wrap="square" rtlCol="0">
              <a:spAutoFit/>
            </a:bodyPr>
            <a:lstStyle/>
            <a:p>
              <a:endParaRPr lang="en-US" sz="1000" dirty="0" smtClean="0">
                <a:solidFill>
                  <a:schemeClr val="bg1"/>
                </a:solidFill>
              </a:endParaRPr>
            </a:p>
            <a:p>
              <a:r>
                <a:rPr lang="en-US" sz="1000" dirty="0" smtClean="0">
                  <a:solidFill>
                    <a:schemeClr val="bg1"/>
                  </a:solidFill>
                </a:rPr>
                <a:t>                                                                                          Provided by:</a:t>
              </a:r>
            </a:p>
            <a:p>
              <a:endParaRPr lang="en-US" sz="1000" dirty="0" smtClean="0">
                <a:solidFill>
                  <a:schemeClr val="bg1"/>
                </a:solidFill>
              </a:endParaRPr>
            </a:p>
          </p:txBody>
        </p:sp>
        <p:pic>
          <p:nvPicPr>
            <p:cNvPr id="8" name="Picture 50" descr="DEL_COL"/>
            <p:cNvPicPr>
              <a:picLocks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6605714" y="6493872"/>
              <a:ext cx="955145" cy="248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8"/>
            <p:cNvSpPr txBox="1"/>
            <p:nvPr userDrawn="1"/>
          </p:nvSpPr>
          <p:spPr>
            <a:xfrm>
              <a:off x="0" y="6100549"/>
              <a:ext cx="9144000" cy="184666"/>
            </a:xfrm>
            <a:prstGeom prst="rect">
              <a:avLst/>
            </a:prstGeom>
            <a:solidFill>
              <a:srgbClr val="D88C02"/>
            </a:solidFill>
          </p:spPr>
          <p:txBody>
            <a:bodyPr wrap="square" rtlCol="0">
              <a:spAutoFit/>
            </a:bodyPr>
            <a:lstStyle/>
            <a:p>
              <a:r>
                <a:rPr lang="en-US" sz="600" dirty="0" smtClean="0"/>
                <a:t> 	</a:t>
              </a:r>
            </a:p>
          </p:txBody>
        </p:sp>
        <p:pic>
          <p:nvPicPr>
            <p:cNvPr id="10" name="Picture 9" descr="CBI.Final.CMYK - Copy.gif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344697" y="5308979"/>
              <a:ext cx="1030224" cy="1371600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7765576" y="6493872"/>
            <a:ext cx="12010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Page </a:t>
            </a:r>
            <a:fld id="{5226BF93-1E7B-4AA3-BC17-A00DF4ECB90F}" type="slidenum">
              <a:rPr lang="en-US" sz="1200" smtClean="0">
                <a:solidFill>
                  <a:schemeClr val="bg1"/>
                </a:solidFill>
              </a:rPr>
              <a:pPr/>
              <a:t>‹#›</a:t>
            </a:fld>
            <a:endParaRPr lang="en-CA" sz="1200" dirty="0" err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1039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 userDrawn="1"/>
        </p:nvGrpSpPr>
        <p:grpSpPr>
          <a:xfrm>
            <a:off x="0" y="5308980"/>
            <a:ext cx="9144000" cy="1598192"/>
            <a:chOff x="0" y="5308979"/>
            <a:chExt cx="9144000" cy="1598192"/>
          </a:xfrm>
        </p:grpSpPr>
        <p:sp>
          <p:nvSpPr>
            <p:cNvPr id="20" name="TextBox 19"/>
            <p:cNvSpPr txBox="1"/>
            <p:nvPr userDrawn="1"/>
          </p:nvSpPr>
          <p:spPr>
            <a:xfrm>
              <a:off x="0" y="6291618"/>
              <a:ext cx="9144000" cy="615553"/>
            </a:xfrm>
            <a:prstGeom prst="rect">
              <a:avLst/>
            </a:prstGeom>
            <a:solidFill>
              <a:srgbClr val="3A4972"/>
            </a:solidFill>
          </p:spPr>
          <p:txBody>
            <a:bodyPr wrap="square" rtlCol="0">
              <a:spAutoFit/>
            </a:bodyPr>
            <a:lstStyle/>
            <a:p>
              <a:endParaRPr lang="en-US" sz="1000" dirty="0">
                <a:solidFill>
                  <a:srgbClr val="FFFFFF"/>
                </a:solidFill>
                <a:latin typeface="Arial"/>
              </a:endParaRPr>
            </a:p>
            <a:p>
              <a:r>
                <a:rPr lang="en-US" sz="1000" dirty="0">
                  <a:solidFill>
                    <a:srgbClr val="FFFFFF"/>
                  </a:solidFill>
                  <a:latin typeface="Arial"/>
                </a:rPr>
                <a:t>                                                                                          Provided by:</a:t>
              </a:r>
            </a:p>
            <a:p>
              <a:endParaRPr lang="en-US" sz="1000" dirty="0">
                <a:solidFill>
                  <a:srgbClr val="FFFFFF"/>
                </a:solidFill>
                <a:latin typeface="Arial"/>
              </a:endParaRPr>
            </a:p>
          </p:txBody>
        </p:sp>
        <p:pic>
          <p:nvPicPr>
            <p:cNvPr id="26" name="Picture 50" descr="DEL_COL"/>
            <p:cNvPicPr>
              <a:picLocks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6605714" y="6493872"/>
              <a:ext cx="955145" cy="248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" name="TextBox 26"/>
            <p:cNvSpPr txBox="1"/>
            <p:nvPr userDrawn="1"/>
          </p:nvSpPr>
          <p:spPr>
            <a:xfrm>
              <a:off x="0" y="6127845"/>
              <a:ext cx="9144000" cy="184666"/>
            </a:xfrm>
            <a:prstGeom prst="rect">
              <a:avLst/>
            </a:prstGeom>
            <a:solidFill>
              <a:srgbClr val="D88C02"/>
            </a:solidFill>
          </p:spPr>
          <p:txBody>
            <a:bodyPr wrap="square" rtlCol="0">
              <a:spAutoFit/>
            </a:bodyPr>
            <a:lstStyle/>
            <a:p>
              <a:r>
                <a:rPr lang="en-US" sz="600" dirty="0">
                  <a:solidFill>
                    <a:srgbClr val="002776"/>
                  </a:solidFill>
                  <a:latin typeface="Arial"/>
                </a:rPr>
                <a:t> 	</a:t>
              </a:r>
            </a:p>
          </p:txBody>
        </p:sp>
        <p:pic>
          <p:nvPicPr>
            <p:cNvPr id="28" name="Picture 27" descr="CBI.Final.CMYK - Copy.gif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344697" y="5308979"/>
              <a:ext cx="1030224" cy="1371600"/>
            </a:xfrm>
            <a:prstGeom prst="rect">
              <a:avLst/>
            </a:prstGeom>
          </p:spPr>
        </p:pic>
      </p:grpSp>
      <p:sp>
        <p:nvSpPr>
          <p:cNvPr id="13" name="TextBox 12"/>
          <p:cNvSpPr txBox="1"/>
          <p:nvPr userDrawn="1"/>
        </p:nvSpPr>
        <p:spPr>
          <a:xfrm>
            <a:off x="7772400" y="6457891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latin typeface="Arial"/>
              </a:rPr>
              <a:t>Page </a:t>
            </a:r>
            <a:fld id="{A5CB82B6-8113-459A-A2E5-8FF8E076C453}" type="slidenum">
              <a:rPr lang="en-US" sz="1400">
                <a:solidFill>
                  <a:srgbClr val="FFFFFF"/>
                </a:solidFill>
                <a:latin typeface="Arial"/>
              </a:rPr>
              <a:pPr/>
              <a:t>‹#›</a:t>
            </a:fld>
            <a:endParaRPr lang="en-CA" sz="1400" dirty="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452198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5308979"/>
            <a:ext cx="9144000" cy="1598192"/>
            <a:chOff x="0" y="5308979"/>
            <a:chExt cx="9144000" cy="1598192"/>
          </a:xfrm>
        </p:grpSpPr>
        <p:sp>
          <p:nvSpPr>
            <p:cNvPr id="13" name="TextBox 12"/>
            <p:cNvSpPr txBox="1"/>
            <p:nvPr userDrawn="1"/>
          </p:nvSpPr>
          <p:spPr>
            <a:xfrm>
              <a:off x="0" y="6291618"/>
              <a:ext cx="9144000" cy="615553"/>
            </a:xfrm>
            <a:prstGeom prst="rect">
              <a:avLst/>
            </a:prstGeom>
            <a:solidFill>
              <a:srgbClr val="3A4972"/>
            </a:solidFill>
          </p:spPr>
          <p:txBody>
            <a:bodyPr wrap="square" rtlCol="0">
              <a:spAutoFit/>
            </a:bodyPr>
            <a:lstStyle/>
            <a:p>
              <a:endParaRPr lang="en-US" sz="1000" dirty="0" smtClean="0">
                <a:solidFill>
                  <a:schemeClr val="bg1"/>
                </a:solidFill>
              </a:endParaRPr>
            </a:p>
            <a:p>
              <a:r>
                <a:rPr lang="en-US" sz="1000" dirty="0" smtClean="0">
                  <a:solidFill>
                    <a:schemeClr val="bg1"/>
                  </a:solidFill>
                </a:rPr>
                <a:t>                                                                                          Provided by:</a:t>
              </a:r>
            </a:p>
            <a:p>
              <a:endParaRPr lang="en-US" sz="1000" dirty="0" smtClean="0">
                <a:solidFill>
                  <a:schemeClr val="bg1"/>
                </a:solidFill>
              </a:endParaRPr>
            </a:p>
          </p:txBody>
        </p:sp>
        <p:pic>
          <p:nvPicPr>
            <p:cNvPr id="16" name="Picture 50" descr="DEL_COL"/>
            <p:cNvPicPr>
              <a:picLocks noChangeArrowheads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6605714" y="6493872"/>
              <a:ext cx="955145" cy="248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TextBox 19"/>
            <p:cNvSpPr txBox="1"/>
            <p:nvPr userDrawn="1"/>
          </p:nvSpPr>
          <p:spPr>
            <a:xfrm>
              <a:off x="0" y="6127845"/>
              <a:ext cx="9144000" cy="184666"/>
            </a:xfrm>
            <a:prstGeom prst="rect">
              <a:avLst/>
            </a:prstGeom>
            <a:solidFill>
              <a:srgbClr val="D88C02"/>
            </a:solidFill>
          </p:spPr>
          <p:txBody>
            <a:bodyPr wrap="square" rtlCol="0">
              <a:spAutoFit/>
            </a:bodyPr>
            <a:lstStyle/>
            <a:p>
              <a:r>
                <a:rPr lang="en-US" sz="600" dirty="0" smtClean="0"/>
                <a:t> 	</a:t>
              </a:r>
            </a:p>
          </p:txBody>
        </p:sp>
        <p:pic>
          <p:nvPicPr>
            <p:cNvPr id="21" name="Picture 20" descr="CBI.Final.CMYK - Copy.gif.jpg"/>
            <p:cNvPicPr>
              <a:picLocks noChangeAspect="1"/>
            </p:cNvPicPr>
            <p:nvPr userDrawn="1"/>
          </p:nvPicPr>
          <p:blipFill>
            <a:blip r:embed="rId11" cstate="print"/>
            <a:stretch>
              <a:fillRect/>
            </a:stretch>
          </p:blipFill>
          <p:spPr>
            <a:xfrm>
              <a:off x="344697" y="5308979"/>
              <a:ext cx="1030224" cy="1371600"/>
            </a:xfrm>
            <a:prstGeom prst="rect">
              <a:avLst/>
            </a:prstGeom>
          </p:spPr>
        </p:pic>
      </p:grpSp>
      <p:sp>
        <p:nvSpPr>
          <p:cNvPr id="23" name="TextBox 22"/>
          <p:cNvSpPr txBox="1"/>
          <p:nvPr/>
        </p:nvSpPr>
        <p:spPr>
          <a:xfrm>
            <a:off x="7765576" y="6493872"/>
            <a:ext cx="12010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Page </a:t>
            </a:r>
            <a:fld id="{5226BF93-1E7B-4AA3-BC17-A00DF4ECB90F}" type="slidenum">
              <a:rPr lang="en-US" sz="1200" smtClean="0">
                <a:solidFill>
                  <a:schemeClr val="bg1"/>
                </a:solidFill>
              </a:rPr>
              <a:pPr/>
              <a:t>‹#›</a:t>
            </a:fld>
            <a:endParaRPr lang="en-CA" sz="1200" dirty="0" err="1" smtClean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901" r:id="rId2"/>
    <p:sldLayoutId id="2147483907" r:id="rId3"/>
    <p:sldLayoutId id="2147483898" r:id="rId4"/>
    <p:sldLayoutId id="2147483906" r:id="rId5"/>
    <p:sldLayoutId id="2147483899" r:id="rId6"/>
    <p:sldLayoutId id="2147483900" r:id="rId7"/>
    <p:sldLayoutId id="2147483917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kumimoji="0" lang="en-US" sz="2400" b="1" i="0" u="none" strike="noStrike" kern="1200" cap="none" spc="0" normalizeH="0" baseline="0" noProof="0" dirty="0" smtClean="0">
          <a:ln>
            <a:noFill/>
          </a:ln>
          <a:solidFill>
            <a:schemeClr val="tx2"/>
          </a:solidFill>
          <a:effectLst/>
          <a:uLnTx/>
          <a:uFillTx/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9pPr>
    </p:titleStyle>
    <p:bodyStyle>
      <a:lvl1pPr marR="0" indent="0" algn="l" defTabSz="914400" rtl="0" eaLnBrk="1" fontAlgn="base" latinLnBrk="0" hangingPunct="1">
        <a:lnSpc>
          <a:spcPct val="100000"/>
        </a:lnSpc>
        <a:spcBef>
          <a:spcPts val="1900"/>
        </a:spcBef>
        <a:spcAft>
          <a:spcPct val="0"/>
        </a:spcAft>
        <a:buFont typeface="Arial" pitchFamily="34" charset="0"/>
        <a:tabLst/>
        <a:defRPr kumimoji="0" lang="en-US" sz="2000" b="0" i="0" u="none" strike="noStrike" kern="1200" cap="none" normalizeH="0" baseline="0" dirty="0" smtClean="0">
          <a:ln>
            <a:noFill/>
          </a:ln>
          <a:solidFill>
            <a:schemeClr val="tx2"/>
          </a:solidFill>
          <a:effectLst/>
          <a:latin typeface="+mn-lt"/>
          <a:ea typeface="+mn-ea"/>
          <a:cs typeface="Arial" pitchFamily="34" charset="0"/>
        </a:defRPr>
      </a:lvl1pPr>
      <a:lvl2pPr marL="174625" marR="0" indent="-174625" algn="l" defTabSz="914400" rtl="0" eaLnBrk="1" fontAlgn="base" latinLnBrk="0" hangingPunct="1">
        <a:lnSpc>
          <a:spcPct val="100000"/>
        </a:lnSpc>
        <a:spcBef>
          <a:spcPts val="500"/>
        </a:spcBef>
        <a:spcAft>
          <a:spcPct val="0"/>
        </a:spcAft>
        <a:buFont typeface="Arial" pitchFamily="34" charset="0"/>
        <a:buChar char="•"/>
        <a:tabLst/>
        <a:defRPr kumimoji="0" lang="en-US" sz="2000" b="0" i="0" u="none" strike="noStrike" kern="1200" cap="none" normalizeH="0" baseline="0" dirty="0" smtClean="0">
          <a:ln>
            <a:noFill/>
          </a:ln>
          <a:solidFill>
            <a:schemeClr val="tx2"/>
          </a:solidFill>
          <a:effectLst/>
          <a:latin typeface="+mn-lt"/>
          <a:ea typeface="+mn-ea"/>
          <a:cs typeface="Arial" pitchFamily="34" charset="0"/>
        </a:defRPr>
      </a:lvl2pPr>
      <a:lvl3pPr marL="401638" indent="-231775" algn="l" rtl="0" eaLnBrk="1" fontAlgn="base" hangingPunct="1">
        <a:lnSpc>
          <a:spcPct val="100000"/>
        </a:lnSpc>
        <a:spcBef>
          <a:spcPts val="400"/>
        </a:spcBef>
        <a:spcAft>
          <a:spcPct val="0"/>
        </a:spcAft>
        <a:buFont typeface="Arial" pitchFamily="34" charset="0"/>
        <a:buChar char="–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3pPr>
      <a:lvl4pPr marL="569913" marR="0" indent="-168275" algn="l" defTabSz="914400" rtl="0" eaLnBrk="1" fontAlgn="base" latinLnBrk="0" hangingPunct="1">
        <a:lnSpc>
          <a:spcPct val="100000"/>
        </a:lnSpc>
        <a:spcBef>
          <a:spcPts val="400"/>
        </a:spcBef>
        <a:spcAft>
          <a:spcPct val="0"/>
        </a:spcAft>
        <a:buFont typeface="Arial" pitchFamily="34" charset="0"/>
        <a:buChar char="•"/>
        <a:tabLst/>
        <a:defRPr kumimoji="0" lang="en-US" sz="1800" b="0" i="0" u="none" strike="noStrike" kern="1200" cap="none" normalizeH="0" baseline="0" dirty="0" smtClean="0">
          <a:ln>
            <a:noFill/>
          </a:ln>
          <a:solidFill>
            <a:schemeClr val="tx2"/>
          </a:solidFill>
          <a:effectLst/>
          <a:latin typeface="Arial" pitchFamily="34" charset="0"/>
          <a:ea typeface="+mn-ea"/>
          <a:cs typeface="Arial" pitchFamily="34" charset="0"/>
        </a:defRPr>
      </a:lvl4pPr>
      <a:lvl5pPr marL="796925" marR="0" indent="-227013" algn="l" defTabSz="914400" rtl="0" eaLnBrk="1" fontAlgn="base" latinLnBrk="0" hangingPunct="1">
        <a:lnSpc>
          <a:spcPct val="100000"/>
        </a:lnSpc>
        <a:spcBef>
          <a:spcPts val="400"/>
        </a:spcBef>
        <a:spcAft>
          <a:spcPct val="0"/>
        </a:spcAft>
        <a:buFont typeface="Arial" pitchFamily="34" charset="0"/>
        <a:buChar char="–"/>
        <a:tabLst/>
        <a:defRPr kumimoji="0" lang="en-US" sz="1800" b="0" i="0" u="none" strike="noStrike" kern="1200" cap="none" normalizeH="0" baseline="0" dirty="0" smtClean="0">
          <a:ln>
            <a:noFill/>
          </a:ln>
          <a:solidFill>
            <a:schemeClr val="tx2"/>
          </a:solidFill>
          <a:effectLst/>
          <a:latin typeface="Arial" pitchFamily="34" charset="0"/>
          <a:ea typeface="+mn-ea"/>
          <a:cs typeface="Arial" pitchFamily="34" charset="0"/>
        </a:defRPr>
      </a:lvl5pPr>
      <a:lvl6pPr marL="666750" marR="0" indent="-166688" algn="l" defTabSz="914400" rtl="0" eaLnBrk="1" fontAlgn="base" latinLnBrk="0" hangingPunct="1">
        <a:lnSpc>
          <a:spcPct val="100000"/>
        </a:lnSpc>
        <a:spcBef>
          <a:spcPts val="400"/>
        </a:spcBef>
        <a:spcAft>
          <a:spcPct val="0"/>
        </a:spcAft>
        <a:buFont typeface="Arial" pitchFamily="34" charset="0"/>
        <a:buChar char="–"/>
        <a:tabLst/>
        <a:defRPr kumimoji="0" lang="en-US" sz="1000" b="0" i="0" u="none" strike="noStrike" kern="1200" cap="none" normalizeH="0" baseline="0" dirty="0" smtClean="0">
          <a:ln>
            <a:noFill/>
          </a:ln>
          <a:solidFill>
            <a:schemeClr val="tx2"/>
          </a:solidFill>
          <a:effectLst/>
          <a:latin typeface="Arial" pitchFamily="34" charset="0"/>
          <a:ea typeface="+mn-ea"/>
          <a:cs typeface="Arial" pitchFamily="34" charset="0"/>
        </a:defRPr>
      </a:lvl6pPr>
      <a:lvl7pPr marL="1079500" indent="-184150" algn="l" defTabSz="914400" rtl="0" eaLnBrk="1" latinLnBrk="0" hangingPunct="1">
        <a:spcBef>
          <a:spcPts val="0"/>
        </a:spcBef>
        <a:spcAft>
          <a:spcPts val="300"/>
        </a:spcAft>
        <a:buFont typeface="Arial" pitchFamily="34" charset="0"/>
        <a:buChar char="‒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252538" indent="-173038" algn="l" defTabSz="914400" rtl="0" eaLnBrk="1" latinLnBrk="0" hangingPunct="1">
        <a:spcBef>
          <a:spcPts val="0"/>
        </a:spcBef>
        <a:spcAft>
          <a:spcPts val="300"/>
        </a:spcAft>
        <a:buFont typeface="Aria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435100" indent="-182563" algn="l" defTabSz="914400" rtl="0" eaLnBrk="1" latinLnBrk="0" hangingPunct="1">
        <a:spcBef>
          <a:spcPts val="0"/>
        </a:spcBef>
        <a:spcAft>
          <a:spcPts val="300"/>
        </a:spcAft>
        <a:buFont typeface="Arial" pitchFamily="34" charset="0"/>
        <a:buChar char="‒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 userDrawn="1"/>
        </p:nvGrpSpPr>
        <p:grpSpPr>
          <a:xfrm>
            <a:off x="0" y="5308980"/>
            <a:ext cx="9144000" cy="1598192"/>
            <a:chOff x="0" y="5308979"/>
            <a:chExt cx="9144000" cy="1598192"/>
          </a:xfrm>
        </p:grpSpPr>
        <p:sp>
          <p:nvSpPr>
            <p:cNvPr id="13" name="TextBox 12"/>
            <p:cNvSpPr txBox="1"/>
            <p:nvPr userDrawn="1"/>
          </p:nvSpPr>
          <p:spPr>
            <a:xfrm>
              <a:off x="0" y="6291618"/>
              <a:ext cx="9144000" cy="615553"/>
            </a:xfrm>
            <a:prstGeom prst="rect">
              <a:avLst/>
            </a:prstGeom>
            <a:solidFill>
              <a:srgbClr val="3A4972"/>
            </a:solidFill>
          </p:spPr>
          <p:txBody>
            <a:bodyPr wrap="square" rtlCol="0">
              <a:spAutoFit/>
            </a:bodyPr>
            <a:lstStyle/>
            <a:p>
              <a:endParaRPr lang="en-US" sz="1000" dirty="0">
                <a:solidFill>
                  <a:srgbClr val="FFFFFF"/>
                </a:solidFill>
                <a:latin typeface="Arial"/>
              </a:endParaRPr>
            </a:p>
            <a:p>
              <a:r>
                <a:rPr lang="en-US" sz="1000" dirty="0">
                  <a:solidFill>
                    <a:srgbClr val="FFFFFF"/>
                  </a:solidFill>
                  <a:latin typeface="Arial"/>
                </a:rPr>
                <a:t>                                                                                          Provided by:</a:t>
              </a:r>
            </a:p>
            <a:p>
              <a:endParaRPr lang="en-US" sz="1000" dirty="0">
                <a:solidFill>
                  <a:srgbClr val="FFFFFF"/>
                </a:solidFill>
                <a:latin typeface="Arial"/>
              </a:endParaRPr>
            </a:p>
          </p:txBody>
        </p:sp>
        <p:pic>
          <p:nvPicPr>
            <p:cNvPr id="16" name="Picture 50" descr="DEL_COL"/>
            <p:cNvPicPr>
              <a:picLocks noChangeArrowheads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6605714" y="6493872"/>
              <a:ext cx="955145" cy="248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TextBox 19"/>
            <p:cNvSpPr txBox="1"/>
            <p:nvPr userDrawn="1"/>
          </p:nvSpPr>
          <p:spPr>
            <a:xfrm>
              <a:off x="0" y="6127845"/>
              <a:ext cx="9144000" cy="184666"/>
            </a:xfrm>
            <a:prstGeom prst="rect">
              <a:avLst/>
            </a:prstGeom>
            <a:solidFill>
              <a:srgbClr val="D88C02"/>
            </a:solidFill>
          </p:spPr>
          <p:txBody>
            <a:bodyPr wrap="square" rtlCol="0">
              <a:spAutoFit/>
            </a:bodyPr>
            <a:lstStyle/>
            <a:p>
              <a:r>
                <a:rPr lang="en-US" sz="600" dirty="0">
                  <a:solidFill>
                    <a:srgbClr val="002776"/>
                  </a:solidFill>
                  <a:latin typeface="Arial"/>
                </a:rPr>
                <a:t> 	</a:t>
              </a:r>
            </a:p>
          </p:txBody>
        </p:sp>
        <p:pic>
          <p:nvPicPr>
            <p:cNvPr id="21" name="Picture 20" descr="CBI.Final.CMYK - Copy.gif.jpg"/>
            <p:cNvPicPr>
              <a:picLocks noChangeAspect="1"/>
            </p:cNvPicPr>
            <p:nvPr userDrawn="1"/>
          </p:nvPicPr>
          <p:blipFill>
            <a:blip r:embed="rId13" cstate="print"/>
            <a:stretch>
              <a:fillRect/>
            </a:stretch>
          </p:blipFill>
          <p:spPr>
            <a:xfrm>
              <a:off x="344697" y="5308979"/>
              <a:ext cx="1030224" cy="1371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74111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kumimoji="0" lang="en-US" sz="2400" b="1" i="0" u="none" strike="noStrike" kern="1200" cap="none" spc="0" normalizeH="0" baseline="0" noProof="0" dirty="0" smtClean="0">
          <a:ln>
            <a:noFill/>
          </a:ln>
          <a:solidFill>
            <a:schemeClr val="tx2"/>
          </a:solidFill>
          <a:effectLst/>
          <a:uLnTx/>
          <a:uFillTx/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9pPr>
    </p:titleStyle>
    <p:bodyStyle>
      <a:lvl1pPr marR="0" indent="0" algn="l" defTabSz="914400" rtl="0" eaLnBrk="1" fontAlgn="base" latinLnBrk="0" hangingPunct="1">
        <a:lnSpc>
          <a:spcPct val="100000"/>
        </a:lnSpc>
        <a:spcBef>
          <a:spcPts val="1900"/>
        </a:spcBef>
        <a:spcAft>
          <a:spcPct val="0"/>
        </a:spcAft>
        <a:buFont typeface="Arial" pitchFamily="34" charset="0"/>
        <a:tabLst/>
        <a:defRPr kumimoji="0" lang="en-US" sz="2000" b="0" i="0" u="none" strike="noStrike" kern="1200" cap="none" normalizeH="0" baseline="0" dirty="0" smtClean="0">
          <a:ln>
            <a:noFill/>
          </a:ln>
          <a:solidFill>
            <a:schemeClr val="tx2"/>
          </a:solidFill>
          <a:effectLst/>
          <a:latin typeface="+mn-lt"/>
          <a:ea typeface="+mn-ea"/>
          <a:cs typeface="Arial" pitchFamily="34" charset="0"/>
        </a:defRPr>
      </a:lvl1pPr>
      <a:lvl2pPr marL="174625" marR="0" indent="-174625" algn="l" defTabSz="914400" rtl="0" eaLnBrk="1" fontAlgn="base" latinLnBrk="0" hangingPunct="1">
        <a:lnSpc>
          <a:spcPct val="100000"/>
        </a:lnSpc>
        <a:spcBef>
          <a:spcPts val="500"/>
        </a:spcBef>
        <a:spcAft>
          <a:spcPct val="0"/>
        </a:spcAft>
        <a:buFont typeface="Arial" pitchFamily="34" charset="0"/>
        <a:buChar char="•"/>
        <a:tabLst/>
        <a:defRPr kumimoji="0" lang="en-US" sz="2000" b="0" i="0" u="none" strike="noStrike" kern="1200" cap="none" normalizeH="0" baseline="0" dirty="0" smtClean="0">
          <a:ln>
            <a:noFill/>
          </a:ln>
          <a:solidFill>
            <a:schemeClr val="tx2"/>
          </a:solidFill>
          <a:effectLst/>
          <a:latin typeface="+mn-lt"/>
          <a:ea typeface="+mn-ea"/>
          <a:cs typeface="Arial" pitchFamily="34" charset="0"/>
        </a:defRPr>
      </a:lvl2pPr>
      <a:lvl3pPr marL="401638" indent="-231775" algn="l" rtl="0" eaLnBrk="1" fontAlgn="base" hangingPunct="1">
        <a:lnSpc>
          <a:spcPct val="100000"/>
        </a:lnSpc>
        <a:spcBef>
          <a:spcPts val="400"/>
        </a:spcBef>
        <a:spcAft>
          <a:spcPct val="0"/>
        </a:spcAft>
        <a:buFont typeface="Arial" pitchFamily="34" charset="0"/>
        <a:buChar char="–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3pPr>
      <a:lvl4pPr marL="569913" marR="0" indent="-168275" algn="l" defTabSz="914400" rtl="0" eaLnBrk="1" fontAlgn="base" latinLnBrk="0" hangingPunct="1">
        <a:lnSpc>
          <a:spcPct val="100000"/>
        </a:lnSpc>
        <a:spcBef>
          <a:spcPts val="400"/>
        </a:spcBef>
        <a:spcAft>
          <a:spcPct val="0"/>
        </a:spcAft>
        <a:buFont typeface="Arial" pitchFamily="34" charset="0"/>
        <a:buChar char="•"/>
        <a:tabLst/>
        <a:defRPr kumimoji="0" lang="en-US" sz="1800" b="0" i="0" u="none" strike="noStrike" kern="1200" cap="none" normalizeH="0" baseline="0" dirty="0" smtClean="0">
          <a:ln>
            <a:noFill/>
          </a:ln>
          <a:solidFill>
            <a:schemeClr val="tx2"/>
          </a:solidFill>
          <a:effectLst/>
          <a:latin typeface="Arial" pitchFamily="34" charset="0"/>
          <a:ea typeface="+mn-ea"/>
          <a:cs typeface="Arial" pitchFamily="34" charset="0"/>
        </a:defRPr>
      </a:lvl4pPr>
      <a:lvl5pPr marL="796925" marR="0" indent="-227013" algn="l" defTabSz="914400" rtl="0" eaLnBrk="1" fontAlgn="base" latinLnBrk="0" hangingPunct="1">
        <a:lnSpc>
          <a:spcPct val="100000"/>
        </a:lnSpc>
        <a:spcBef>
          <a:spcPts val="400"/>
        </a:spcBef>
        <a:spcAft>
          <a:spcPct val="0"/>
        </a:spcAft>
        <a:buFont typeface="Arial" pitchFamily="34" charset="0"/>
        <a:buChar char="–"/>
        <a:tabLst/>
        <a:defRPr kumimoji="0" lang="en-US" sz="1800" b="0" i="0" u="none" strike="noStrike" kern="1200" cap="none" normalizeH="0" baseline="0" dirty="0" smtClean="0">
          <a:ln>
            <a:noFill/>
          </a:ln>
          <a:solidFill>
            <a:schemeClr val="tx2"/>
          </a:solidFill>
          <a:effectLst/>
          <a:latin typeface="Arial" pitchFamily="34" charset="0"/>
          <a:ea typeface="+mn-ea"/>
          <a:cs typeface="Arial" pitchFamily="34" charset="0"/>
        </a:defRPr>
      </a:lvl5pPr>
      <a:lvl6pPr marL="666750" marR="0" indent="-166688" algn="l" defTabSz="914400" rtl="0" eaLnBrk="1" fontAlgn="base" latinLnBrk="0" hangingPunct="1">
        <a:lnSpc>
          <a:spcPct val="100000"/>
        </a:lnSpc>
        <a:spcBef>
          <a:spcPts val="400"/>
        </a:spcBef>
        <a:spcAft>
          <a:spcPct val="0"/>
        </a:spcAft>
        <a:buFont typeface="Arial" pitchFamily="34" charset="0"/>
        <a:buChar char="–"/>
        <a:tabLst/>
        <a:defRPr kumimoji="0" lang="en-US" sz="1000" b="0" i="0" u="none" strike="noStrike" kern="1200" cap="none" normalizeH="0" baseline="0" dirty="0" smtClean="0">
          <a:ln>
            <a:noFill/>
          </a:ln>
          <a:solidFill>
            <a:schemeClr val="tx2"/>
          </a:solidFill>
          <a:effectLst/>
          <a:latin typeface="Arial" pitchFamily="34" charset="0"/>
          <a:ea typeface="+mn-ea"/>
          <a:cs typeface="Arial" pitchFamily="34" charset="0"/>
        </a:defRPr>
      </a:lvl6pPr>
      <a:lvl7pPr marL="1079500" indent="-184150" algn="l" defTabSz="914400" rtl="0" eaLnBrk="1" latinLnBrk="0" hangingPunct="1">
        <a:spcBef>
          <a:spcPts val="0"/>
        </a:spcBef>
        <a:spcAft>
          <a:spcPts val="300"/>
        </a:spcAft>
        <a:buFont typeface="Arial" pitchFamily="34" charset="0"/>
        <a:buChar char="‒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252538" indent="-173038" algn="l" defTabSz="914400" rtl="0" eaLnBrk="1" latinLnBrk="0" hangingPunct="1">
        <a:spcBef>
          <a:spcPts val="0"/>
        </a:spcBef>
        <a:spcAft>
          <a:spcPts val="300"/>
        </a:spcAft>
        <a:buFont typeface="Aria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435100" indent="-182563" algn="l" defTabSz="914400" rtl="0" eaLnBrk="1" latinLnBrk="0" hangingPunct="1">
        <a:spcBef>
          <a:spcPts val="0"/>
        </a:spcBef>
        <a:spcAft>
          <a:spcPts val="300"/>
        </a:spcAft>
        <a:buFont typeface="Arial" pitchFamily="34" charset="0"/>
        <a:buChar char="‒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cdc.org/news/press-releases/the-childrens-aid-society-to.html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loitte.com/us/about" TargetMode="External"/><Relationship Id="rId2" Type="http://schemas.openxmlformats.org/officeDocument/2006/relationships/hyperlink" Target="http://www.deloitte.com/about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4"/>
          <p:cNvSpPr txBox="1">
            <a:spLocks/>
          </p:cNvSpPr>
          <p:nvPr/>
        </p:nvSpPr>
        <p:spPr bwMode="gray">
          <a:xfrm>
            <a:off x="400746" y="1171996"/>
            <a:ext cx="8743253" cy="2667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Training Module</a:t>
            </a:r>
            <a:r>
              <a:rPr kumimoji="0" lang="en-US" sz="4000" b="1" i="1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br>
              <a:rPr kumimoji="0" lang="en-US" sz="4000" b="1" i="1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000" b="1" i="1" u="none" strike="noStrike" kern="1200" cap="none" spc="0" normalizeH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Community Staples</a:t>
            </a:r>
          </a:p>
          <a:p>
            <a:pPr marL="0" marR="0" lvl="0" indent="0" algn="l" defTabSz="914400" rtl="0" eaLnBrk="1" fontAlgn="base" latinLnBrk="0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0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l">
              <a:lnSpc>
                <a:spcPts val="2600"/>
              </a:lnSpc>
              <a:spcBef>
                <a:spcPct val="0"/>
              </a:spcBef>
              <a:defRPr/>
            </a:pPr>
            <a:endParaRPr lang="en-US" sz="4000" i="1" dirty="0" smtClean="0">
              <a:solidFill>
                <a:srgbClr val="D88C02"/>
              </a:solidFill>
            </a:endParaRPr>
          </a:p>
          <a:p>
            <a:pPr algn="l">
              <a:lnSpc>
                <a:spcPts val="2600"/>
              </a:lnSpc>
              <a:spcBef>
                <a:spcPct val="0"/>
              </a:spcBef>
              <a:defRPr/>
            </a:pPr>
            <a:r>
              <a:rPr lang="en-US" sz="4000" i="1" dirty="0" smtClean="0">
                <a:solidFill>
                  <a:srgbClr val="D88C02"/>
                </a:solidFill>
              </a:rPr>
              <a:t>CDFI </a:t>
            </a:r>
            <a:r>
              <a:rPr lang="en-US" sz="4000" i="1" dirty="0">
                <a:solidFill>
                  <a:srgbClr val="D88C02"/>
                </a:solidFill>
              </a:rPr>
              <a:t>Deal Examples</a:t>
            </a:r>
          </a:p>
          <a:p>
            <a:pPr marL="0" marR="0" lvl="0" indent="0" algn="l" defTabSz="914400" rtl="0" eaLnBrk="1" fontAlgn="base" latinLnBrk="0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1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0" i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55380" y="4777354"/>
            <a:ext cx="7236372" cy="1231106"/>
          </a:xfrm>
          <a:prstGeom prst="rect">
            <a:avLst/>
          </a:prstGeom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 algn="l"/>
            <a:r>
              <a:rPr lang="en-US" sz="1000" b="0" dirty="0"/>
              <a:t>This </a:t>
            </a:r>
            <a:r>
              <a:rPr lang="en-US" sz="1000" b="0" dirty="0" smtClean="0"/>
              <a:t>training contains general </a:t>
            </a:r>
            <a:r>
              <a:rPr lang="en-US" sz="1000" b="0" dirty="0"/>
              <a:t>information only and Deloitte is not, by means of this </a:t>
            </a:r>
            <a:r>
              <a:rPr lang="en-US" sz="1000" b="0" dirty="0" smtClean="0"/>
              <a:t>training session, </a:t>
            </a:r>
            <a:r>
              <a:rPr lang="en-US" sz="1000" b="0" dirty="0"/>
              <a:t>rendering accounting, business, financial, investment, legal, tax, or other professional advice or services. This </a:t>
            </a:r>
            <a:r>
              <a:rPr lang="en-US" sz="1000" b="0" dirty="0" smtClean="0"/>
              <a:t>training is </a:t>
            </a:r>
            <a:r>
              <a:rPr lang="en-US" sz="1000" b="0" dirty="0"/>
              <a:t>not a substitute for such professional advice or services, nor should it be used as a basis for any decision or action that may affect your business. Before making any decision or taking any action that may affect your business, you should consult a qualified professional advisor</a:t>
            </a:r>
            <a:r>
              <a:rPr lang="en-US" sz="1000" b="0" dirty="0" smtClean="0"/>
              <a:t>.</a:t>
            </a:r>
          </a:p>
          <a:p>
            <a:pPr algn="l"/>
            <a:endParaRPr lang="en-US" sz="1000" b="0" dirty="0"/>
          </a:p>
          <a:p>
            <a:pPr algn="l"/>
            <a:r>
              <a:rPr lang="en-US" sz="1000" b="0" dirty="0"/>
              <a:t>Deloitte shall not be responsible for any loss sustained by any person who relies on this </a:t>
            </a:r>
            <a:r>
              <a:rPr lang="en-US" sz="1000" b="0" dirty="0" smtClean="0"/>
              <a:t>training session.</a:t>
            </a:r>
            <a:endParaRPr lang="en-US" sz="1000" b="0" dirty="0"/>
          </a:p>
        </p:txBody>
      </p:sp>
    </p:spTree>
    <p:extLst>
      <p:ext uri="{BB962C8B-B14F-4D97-AF65-F5344CB8AC3E}">
        <p14:creationId xmlns:p14="http://schemas.microsoft.com/office/powerpoint/2010/main" val="266721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2"/>
          </p:nvPr>
        </p:nvSpPr>
        <p:spPr>
          <a:xfrm>
            <a:off x="411483" y="1036430"/>
            <a:ext cx="8330184" cy="4882896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1000"/>
              </a:spcAft>
            </a:pPr>
            <a:r>
              <a:rPr lang="en-US" dirty="0" smtClean="0"/>
              <a:t>Children's </a:t>
            </a:r>
            <a:r>
              <a:rPr lang="en-US" dirty="0"/>
              <a:t>Aid Society Builds New Bronx Health Center to Serve 4,000 </a:t>
            </a:r>
            <a:r>
              <a:rPr lang="en-US" dirty="0" smtClean="0"/>
              <a:t>Children</a:t>
            </a:r>
          </a:p>
          <a:p>
            <a:pPr marL="1587" lvl="1" indent="0">
              <a:spcBef>
                <a:spcPts val="0"/>
              </a:spcBef>
              <a:spcAft>
                <a:spcPts val="1000"/>
              </a:spcAft>
              <a:buNone/>
            </a:pPr>
            <a:endParaRPr lang="en-US" sz="800" dirty="0"/>
          </a:p>
          <a:p>
            <a:pPr lvl="1">
              <a:spcBef>
                <a:spcPts val="0"/>
              </a:spcBef>
              <a:spcAft>
                <a:spcPts val="1000"/>
              </a:spcAft>
            </a:pPr>
            <a:r>
              <a:rPr lang="en-US" dirty="0" smtClean="0"/>
              <a:t>Terms: $7 </a:t>
            </a:r>
            <a:r>
              <a:rPr lang="en-US" dirty="0"/>
              <a:t>million </a:t>
            </a:r>
            <a:r>
              <a:rPr lang="en-US" dirty="0" smtClean="0"/>
              <a:t>25 year 5.26% fixed rate loan from PCDC, up to 25% of loan is guaranteed </a:t>
            </a:r>
          </a:p>
          <a:p>
            <a:pPr marL="1587" lvl="1" indent="0">
              <a:spcBef>
                <a:spcPts val="0"/>
              </a:spcBef>
              <a:spcAft>
                <a:spcPts val="1000"/>
              </a:spcAft>
              <a:buNone/>
            </a:pPr>
            <a:endParaRPr lang="en-US" sz="800" dirty="0" smtClean="0"/>
          </a:p>
          <a:p>
            <a:pPr lvl="1">
              <a:spcBef>
                <a:spcPts val="0"/>
              </a:spcBef>
              <a:spcAft>
                <a:spcPts val="1000"/>
              </a:spcAft>
            </a:pPr>
            <a:r>
              <a:rPr lang="en-US" dirty="0" smtClean="0"/>
              <a:t>New </a:t>
            </a:r>
            <a:r>
              <a:rPr lang="en-US" dirty="0"/>
              <a:t>Markets Loan </a:t>
            </a:r>
            <a:r>
              <a:rPr lang="en-US" dirty="0" smtClean="0"/>
              <a:t>Program - Offers </a:t>
            </a:r>
            <a:r>
              <a:rPr lang="en-US" dirty="0"/>
              <a:t>below-market, long-term fixed rate loans to expand primary care in low-income </a:t>
            </a:r>
            <a:r>
              <a:rPr lang="en-US" dirty="0" smtClean="0"/>
              <a:t>communities</a:t>
            </a:r>
          </a:p>
          <a:p>
            <a:pPr lvl="1">
              <a:spcBef>
                <a:spcPts val="0"/>
              </a:spcBef>
              <a:spcAft>
                <a:spcPts val="1000"/>
              </a:spcAft>
            </a:pPr>
            <a:endParaRPr lang="en-US" sz="800" dirty="0" smtClean="0"/>
          </a:p>
          <a:p>
            <a:pPr lvl="1">
              <a:spcBef>
                <a:spcPts val="0"/>
              </a:spcBef>
              <a:spcAft>
                <a:spcPts val="1000"/>
              </a:spcAft>
            </a:pPr>
            <a:r>
              <a:rPr lang="en-US" dirty="0" smtClean="0"/>
              <a:t>Part of </a:t>
            </a:r>
            <a:r>
              <a:rPr lang="en-US" dirty="0"/>
              <a:t>the US Dept. of Treasury's New Markets Tax Credits (NMTC) </a:t>
            </a:r>
            <a:r>
              <a:rPr lang="en-US" dirty="0" smtClean="0"/>
              <a:t>Program</a:t>
            </a:r>
          </a:p>
          <a:p>
            <a:pPr marL="1587" lvl="1" indent="0">
              <a:spcBef>
                <a:spcPts val="0"/>
              </a:spcBef>
              <a:spcAft>
                <a:spcPts val="1000"/>
              </a:spcAft>
              <a:buNone/>
            </a:pPr>
            <a:endParaRPr lang="en-US" dirty="0"/>
          </a:p>
          <a:p>
            <a:pPr marL="1587" lvl="1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600" dirty="0"/>
              <a:t>Source: </a:t>
            </a:r>
            <a:r>
              <a:rPr lang="en-US" sz="1600" dirty="0">
                <a:hlinkClick r:id="rId2"/>
              </a:rPr>
              <a:t>http://</a:t>
            </a:r>
            <a:r>
              <a:rPr lang="en-US" sz="1600" dirty="0" smtClean="0">
                <a:hlinkClick r:id="rId2"/>
              </a:rPr>
              <a:t>www.pcdc.org/news/press-releases/the-childrens-aid-society-to.html</a:t>
            </a:r>
            <a:endParaRPr lang="en-US" sz="1600" dirty="0" smtClean="0"/>
          </a:p>
          <a:p>
            <a:pPr marL="1587" lvl="1" indent="0">
              <a:spcBef>
                <a:spcPts val="0"/>
              </a:spcBef>
              <a:spcAft>
                <a:spcPts val="1000"/>
              </a:spcAft>
              <a:buNone/>
            </a:pPr>
            <a:endParaRPr lang="en-US" sz="1600" dirty="0"/>
          </a:p>
          <a:p>
            <a:pPr>
              <a:spcBef>
                <a:spcPts val="0"/>
              </a:spcBef>
              <a:spcAft>
                <a:spcPts val="1000"/>
              </a:spcAft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9160" y="162962"/>
            <a:ext cx="8330184" cy="666849"/>
          </a:xfrm>
        </p:spPr>
        <p:txBody>
          <a:bodyPr/>
          <a:lstStyle/>
          <a:p>
            <a:r>
              <a:rPr lang="en-US" dirty="0" smtClean="0"/>
              <a:t>CDFI Deal Example: Primary Care Development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375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2"/>
          </p:nvPr>
        </p:nvSpPr>
        <p:spPr>
          <a:xfrm>
            <a:off x="411479" y="1004882"/>
            <a:ext cx="8330184" cy="4882896"/>
          </a:xfrm>
        </p:spPr>
        <p:txBody>
          <a:bodyPr/>
          <a:lstStyle/>
          <a:p>
            <a:pPr lvl="1"/>
            <a:r>
              <a:rPr lang="en-US" dirty="0" smtClean="0"/>
              <a:t>Stearns-Benton </a:t>
            </a:r>
            <a:r>
              <a:rPr lang="en-US" dirty="0"/>
              <a:t>Employment &amp; Training Council </a:t>
            </a:r>
          </a:p>
          <a:p>
            <a:pPr lvl="1"/>
            <a:r>
              <a:rPr lang="en-US" dirty="0" smtClean="0"/>
              <a:t>Project: Certified </a:t>
            </a:r>
            <a:r>
              <a:rPr lang="en-US" dirty="0"/>
              <a:t>Nursing Assistant Course for English Language Learners </a:t>
            </a:r>
          </a:p>
          <a:p>
            <a:pPr lvl="1"/>
            <a:r>
              <a:rPr lang="en-US" dirty="0"/>
              <a:t>Grant Amount:  $10,000 </a:t>
            </a:r>
          </a:p>
          <a:p>
            <a:pPr lvl="1"/>
            <a:r>
              <a:rPr lang="en-US" dirty="0"/>
              <a:t>Program:  Workforce Development 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project is a way to help central MN residents, with an emphasis on English Language Learners, prepare for and enter a career in healthcare support. This is building on a successful pilot program and increasing the capacity to complete more training.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14338" y="119193"/>
            <a:ext cx="8351290" cy="1000274"/>
          </a:xfrm>
        </p:spPr>
        <p:txBody>
          <a:bodyPr/>
          <a:lstStyle/>
          <a:p>
            <a:r>
              <a:rPr lang="en-US" dirty="0" smtClean="0"/>
              <a:t>CDFI Deal Example: Initiative Foundation – </a:t>
            </a:r>
            <a:br>
              <a:rPr lang="en-US" dirty="0" smtClean="0"/>
            </a:br>
            <a:r>
              <a:rPr lang="en-US" dirty="0" smtClean="0"/>
              <a:t>Expanding Healthcare Services in Minnesota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573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2"/>
          </p:nvPr>
        </p:nvSpPr>
        <p:spPr>
          <a:xfrm>
            <a:off x="411479" y="989124"/>
            <a:ext cx="8330184" cy="4882896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Without branches they have sought out alternative outreach strategies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Rely on partnerships with community-based organizations with aligned interests as qualified referral sources – support each other with building community credibility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Provide partners with information on target small businesses and parameters of borrowing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Partners organize groups of community business owners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Format: Roundtable discussion with 5 minute summary of </a:t>
            </a:r>
            <a:r>
              <a:rPr lang="en-US" dirty="0" err="1" smtClean="0"/>
              <a:t>Seedco</a:t>
            </a:r>
            <a:r>
              <a:rPr lang="en-US" dirty="0" smtClean="0"/>
              <a:t> and the remaining time to listen to issues of businesses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Outcome: high conversion rate to borrowers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14338" y="150023"/>
            <a:ext cx="8330184" cy="666849"/>
          </a:xfrm>
        </p:spPr>
        <p:txBody>
          <a:bodyPr/>
          <a:lstStyle/>
          <a:p>
            <a:r>
              <a:rPr lang="en-US" dirty="0" smtClean="0"/>
              <a:t>CDFI Deal Example: </a:t>
            </a:r>
            <a:r>
              <a:rPr lang="en-US" dirty="0" err="1" smtClean="0"/>
              <a:t>Seedco</a:t>
            </a:r>
            <a:r>
              <a:rPr lang="en-US" dirty="0" smtClean="0"/>
              <a:t> Financial Services - Strategic Community Outreach Partnerships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405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2"/>
          </p:nvPr>
        </p:nvSpPr>
        <p:spPr>
          <a:xfrm>
            <a:off x="397831" y="963938"/>
            <a:ext cx="5416115" cy="2506005"/>
          </a:xfrm>
        </p:spPr>
        <p:txBody>
          <a:bodyPr/>
          <a:lstStyle/>
          <a:p>
            <a:pPr marL="460375" lvl="1" indent="-285750">
              <a:spcBef>
                <a:spcPts val="0"/>
              </a:spcBef>
              <a:spcAft>
                <a:spcPts val="0"/>
              </a:spcAft>
            </a:pPr>
            <a:r>
              <a:rPr lang="en-US" sz="1800" dirty="0" err="1" smtClean="0"/>
              <a:t>CropCircle</a:t>
            </a:r>
            <a:r>
              <a:rPr lang="en-US" sz="1800" dirty="0" smtClean="0"/>
              <a:t> is Boston’s </a:t>
            </a:r>
            <a:r>
              <a:rPr lang="en-US" sz="1800" dirty="0"/>
              <a:t>only shared commercial kitchen and food business incubator</a:t>
            </a:r>
          </a:p>
          <a:p>
            <a:pPr marL="460375" lvl="1" indent="-285750">
              <a:spcBef>
                <a:spcPts val="0"/>
              </a:spcBef>
              <a:spcAft>
                <a:spcPts val="0"/>
              </a:spcAft>
            </a:pPr>
            <a:endParaRPr lang="en-US" sz="800" dirty="0"/>
          </a:p>
          <a:p>
            <a:pPr marL="460375" lvl="1" indent="-285750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Financing towards the renovation of a 36,500 </a:t>
            </a:r>
            <a:r>
              <a:rPr lang="en-US" sz="1800" dirty="0" err="1"/>
              <a:t>sq</a:t>
            </a:r>
            <a:r>
              <a:rPr lang="en-US" sz="1800" dirty="0"/>
              <a:t>/</a:t>
            </a:r>
            <a:r>
              <a:rPr lang="en-US" sz="1800" dirty="0" err="1"/>
              <a:t>ft</a:t>
            </a:r>
            <a:r>
              <a:rPr lang="en-US" sz="1800" dirty="0"/>
              <a:t> abandoned meat processing plant </a:t>
            </a:r>
            <a:r>
              <a:rPr lang="en-US" sz="1800" dirty="0" smtClean="0"/>
              <a:t>will support </a:t>
            </a:r>
            <a:r>
              <a:rPr lang="en-US" sz="1800" dirty="0"/>
              <a:t>the expansion of </a:t>
            </a:r>
            <a:r>
              <a:rPr lang="en-US" sz="1800" dirty="0" err="1"/>
              <a:t>CropCircle’s</a:t>
            </a:r>
            <a:r>
              <a:rPr lang="en-US" sz="1800" dirty="0"/>
              <a:t> shared use space</a:t>
            </a:r>
          </a:p>
          <a:p>
            <a:pPr marL="460375" lvl="1" indent="-285750">
              <a:spcBef>
                <a:spcPts val="0"/>
              </a:spcBef>
              <a:spcAft>
                <a:spcPts val="0"/>
              </a:spcAft>
            </a:pPr>
            <a:endParaRPr lang="en-US" sz="800" dirty="0"/>
          </a:p>
          <a:p>
            <a:pPr marL="460375" lvl="1" indent="-285750">
              <a:spcBef>
                <a:spcPts val="0"/>
              </a:spcBef>
              <a:spcAft>
                <a:spcPts val="0"/>
              </a:spcAft>
            </a:pPr>
            <a:r>
              <a:rPr lang="en-US" sz="1800" dirty="0" err="1"/>
              <a:t>CropCircle</a:t>
            </a:r>
            <a:r>
              <a:rPr lang="en-US" sz="1800" dirty="0"/>
              <a:t> Kitchen would also be responsible for property management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3081" y="134958"/>
            <a:ext cx="8330184" cy="666849"/>
          </a:xfrm>
        </p:spPr>
        <p:txBody>
          <a:bodyPr/>
          <a:lstStyle/>
          <a:p>
            <a:r>
              <a:rPr lang="en-US" dirty="0" smtClean="0"/>
              <a:t>CDFI Deal Example: Boston Community Loan Fund</a:t>
            </a:r>
            <a:br>
              <a:rPr lang="en-US" dirty="0" smtClean="0"/>
            </a:br>
            <a:r>
              <a:rPr lang="en-US" dirty="0" err="1" smtClean="0"/>
              <a:t>CropCircle</a:t>
            </a:r>
            <a:r>
              <a:rPr lang="en-US" dirty="0" smtClean="0"/>
              <a:t> Kitchen Expansion of Shared Kitchen Space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072" y="937708"/>
            <a:ext cx="2759193" cy="257318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34369" y="3531772"/>
            <a:ext cx="7908878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5" lvl="1" indent="-285750" algn="l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800" b="0" dirty="0">
                <a:solidFill>
                  <a:srgbClr val="002776"/>
                </a:solidFill>
                <a:latin typeface="Arial"/>
              </a:rPr>
              <a:t>Partners believe that with a multi-tenant approach focused on small-scale food production businesses it can be fully leased within 10-12 months</a:t>
            </a:r>
          </a:p>
          <a:p>
            <a:pPr marL="460375" lvl="1" indent="-285750" algn="l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US" sz="800" b="0" dirty="0">
              <a:solidFill>
                <a:srgbClr val="002776"/>
              </a:solidFill>
              <a:latin typeface="Arial"/>
            </a:endParaRPr>
          </a:p>
          <a:p>
            <a:pPr marL="460375" lvl="1" indent="-285750" algn="l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800" b="0" dirty="0">
                <a:solidFill>
                  <a:srgbClr val="002776"/>
                </a:solidFill>
                <a:latin typeface="Arial"/>
              </a:rPr>
              <a:t>Site expected to employ 100-150 people</a:t>
            </a:r>
          </a:p>
          <a:p>
            <a:pPr marL="460375" lvl="1" indent="-285750" algn="l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US" sz="800" b="0" dirty="0">
              <a:solidFill>
                <a:srgbClr val="002776"/>
              </a:solidFill>
              <a:latin typeface="Arial"/>
            </a:endParaRPr>
          </a:p>
          <a:p>
            <a:pPr marL="460375" lvl="1" indent="-285750" algn="l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800" b="0" dirty="0">
                <a:solidFill>
                  <a:srgbClr val="002776"/>
                </a:solidFill>
                <a:latin typeface="Arial"/>
              </a:rPr>
              <a:t>Funders are increasingly interested in supporting healthy food initiatives in low income areas</a:t>
            </a:r>
          </a:p>
        </p:txBody>
      </p:sp>
    </p:spTree>
    <p:extLst>
      <p:ext uri="{BB962C8B-B14F-4D97-AF65-F5344CB8AC3E}">
        <p14:creationId xmlns:p14="http://schemas.microsoft.com/office/powerpoint/2010/main" val="485780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72046" y="4958311"/>
            <a:ext cx="5979182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  <a:cs typeface="+mn-cs"/>
              </a:rPr>
              <a:t>About Deloitte</a:t>
            </a:r>
          </a:p>
          <a:p>
            <a:pPr algn="l"/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  <a:cs typeface="+mn-cs"/>
              </a:rPr>
              <a:t>Deloitte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  <a:cs typeface="+mn-cs"/>
              </a:rPr>
              <a:t>refers to one or more of Deloitte Touche Tohmatsu Limited, a UK private company limited by guarantee, and its network of member firms, each of which is a legally separate and independent entity. Please see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  <a:cs typeface="+mn-cs"/>
                <a:hlinkClick r:id="rId2"/>
              </a:rPr>
              <a:t>www.deloitte.com/about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  <a:cs typeface="+mn-cs"/>
              </a:rPr>
              <a:t> for a detailed description of the legal structure of Deloitte Touche Tohmatsu Limited and its member firms. Please see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  <a:cs typeface="+mn-cs"/>
                <a:hlinkClick r:id="rId3"/>
              </a:rPr>
              <a:t>www.deloitte.com/us/about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  <a:cs typeface="+mn-cs"/>
              </a:rPr>
              <a:t> for a detailed description of the legal structure of Deloitte LLP and its subsidiaries. Certain services may not be available to attest clients under the rules and regulations of public accounting.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79886" y="2098639"/>
            <a:ext cx="48938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/>
              <a:t>For further information, see the “Community Staples” section of the Virtual Resource Bank</a:t>
            </a:r>
          </a:p>
        </p:txBody>
      </p:sp>
      <p:pic>
        <p:nvPicPr>
          <p:cNvPr id="5" name="Picture 50" descr="DEL_COL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517894" y="4420712"/>
            <a:ext cx="2333334" cy="537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17181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oitte Screen (medium)">
  <a:themeElements>
    <a:clrScheme name="Custom 1">
      <a:dk1>
        <a:srgbClr val="002776"/>
      </a:dk1>
      <a:lt1>
        <a:srgbClr val="FFFFFF"/>
      </a:lt1>
      <a:dk2>
        <a:srgbClr val="002776"/>
      </a:dk2>
      <a:lt2>
        <a:srgbClr val="FFFFFF"/>
      </a:lt2>
      <a:accent1>
        <a:srgbClr val="002776"/>
      </a:accent1>
      <a:accent2>
        <a:srgbClr val="92D4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C9DD03"/>
      </a:accent6>
      <a:hlink>
        <a:srgbClr val="00A1DE"/>
      </a:hlink>
      <a:folHlink>
        <a:srgbClr val="72C7E7"/>
      </a:folHlink>
    </a:clrScheme>
    <a:fontScheme name="1_Main Master - Deloitte Report (print) US03 Feb0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12700">
          <a:solidFill>
            <a:schemeClr val="tx2"/>
          </a:solidFill>
        </a:ln>
      </a:spPr>
      <a:bodyPr rtlCol="0" anchor="ctr"/>
      <a:lstStyle>
        <a:defPPr algn="ctr">
          <a:defRPr sz="2000" b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1_Deloitte Screen (medium)">
  <a:themeElements>
    <a:clrScheme name="Custom 1">
      <a:dk1>
        <a:srgbClr val="002776"/>
      </a:dk1>
      <a:lt1>
        <a:srgbClr val="FFFFFF"/>
      </a:lt1>
      <a:dk2>
        <a:srgbClr val="002776"/>
      </a:dk2>
      <a:lt2>
        <a:srgbClr val="FFFFFF"/>
      </a:lt2>
      <a:accent1>
        <a:srgbClr val="002776"/>
      </a:accent1>
      <a:accent2>
        <a:srgbClr val="92D4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C9DD03"/>
      </a:accent6>
      <a:hlink>
        <a:srgbClr val="00A1DE"/>
      </a:hlink>
      <a:folHlink>
        <a:srgbClr val="72C7E7"/>
      </a:folHlink>
    </a:clrScheme>
    <a:fontScheme name="1_Main Master - Deloitte Report (print) US03 Feb0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12700">
          <a:solidFill>
            <a:schemeClr val="tx2"/>
          </a:solidFill>
        </a:ln>
      </a:spPr>
      <a:bodyPr rtlCol="0" anchor="ctr"/>
      <a:lstStyle>
        <a:defPPr algn="ctr">
          <a:defRPr sz="2000" b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 dirty="0" err="1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DFI_x0020_Category xmlns="54b55132-26e5-4d15-b936-ab3610dee79c">Resource Banks</CDFI_x0020_Category>
    <CDFI_x0020_Program xmlns="1dbe7651-cd84-4392-9fac-4e185041b4e2">
      <Value>Capacity Building Initiative</Value>
    </CDFI_x0020_Program>
    <TaxCatchAll xmlns="1dbe7651-cd84-4392-9fac-4e185041b4e2">
      <Value>12</Value>
    </TaxCatchAll>
    <CDFI_x0020_Publish_x0020_Year xmlns="1dbe7651-cd84-4392-9fac-4e185041b4e2" xsi:nil="true"/>
    <CDFI_x0020_Publishing_x0020_Content xmlns="1dbe7651-cd84-4392-9fac-4e185041b4e2" xsi:nil="true"/>
    <ha62e04a38c94887971fe396dff18af8 xmlns="1dbe7651-cd84-4392-9fac-4e185041b4e2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Innovations in Small Business Lending</TermName>
          <TermId xmlns="http://schemas.microsoft.com/office/infopath/2007/PartnerControls">249f2c0d-36e8-4611-83cf-188fbcbd97d0</TermId>
        </TermInfo>
      </Terms>
    </ha62e04a38c94887971fe396dff18af8>
    <_dlc_DocId xmlns="1dbe7651-cd84-4392-9fac-4e185041b4e2">H34TN2MWWJXZ-58-564</_dlc_DocId>
    <_dlc_DocIdUrl xmlns="1dbe7651-cd84-4392-9fac-4e185041b4e2">
      <Url>https://www.cdfifund.gov/_layouts/15/DocIdRedir.aspx?ID=H34TN2MWWJXZ-58-564</Url>
      <Description>H34TN2MWWJXZ-58-564</Description>
    </_dlc_DocIdUrl>
    <IconOverlay xmlns="http://schemas.microsoft.com/sharepoint/v4" xsi:nil="true"/>
    <CDFI_x0020_Publish_x0020_Date xmlns="54b55132-26e5-4d15-b936-ab3610dee79c" xsi:nil="true"/>
    <CDFI_x0020_Image xmlns="54b55132-26e5-4d15-b936-ab3610dee79c" xsi:nil="true"/>
    <CDFI_x0020_Featured xmlns="1dbe7651-cd84-4392-9fac-4e185041b4e2">false</CDFI_x0020_Featured>
    <Guidance_x0020_Description xmlns="933139fc-f8bd-44e6-b312-8784cd10cb35" xsi:nil="true"/>
    <Description0 xmlns="933139fc-f8bd-44e6-b312-8784cd10cb35" xsi:nil="true"/>
    <_dlc_DocIdPersistId xmlns="1dbe7651-cd84-4392-9fac-4e185041b4e2">false</_dlc_DocIdPersistId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CDFI Document Library" ma:contentTypeID="0x010100ED4B65E0AC657946A816EE9BBFD5AE1202007DB144602AC1DA428E702BE31425F139" ma:contentTypeVersion="19" ma:contentTypeDescription="" ma:contentTypeScope="" ma:versionID="ab3e6c4493840516b27f761233e6197e">
  <xsd:schema xmlns:xsd="http://www.w3.org/2001/XMLSchema" xmlns:xs="http://www.w3.org/2001/XMLSchema" xmlns:p="http://schemas.microsoft.com/office/2006/metadata/properties" xmlns:ns2="1dbe7651-cd84-4392-9fac-4e185041b4e2" xmlns:ns3="54b55132-26e5-4d15-b936-ab3610dee79c" xmlns:ns4="http://schemas.microsoft.com/sharepoint/v4" xmlns:ns5="933139fc-f8bd-44e6-b312-8784cd10cb35" targetNamespace="http://schemas.microsoft.com/office/2006/metadata/properties" ma:root="true" ma:fieldsID="bb058e83edc035017e229648f8a28581" ns2:_="" ns3:_="" ns4:_="" ns5:_="">
    <xsd:import namespace="1dbe7651-cd84-4392-9fac-4e185041b4e2"/>
    <xsd:import namespace="54b55132-26e5-4d15-b936-ab3610dee79c"/>
    <xsd:import namespace="http://schemas.microsoft.com/sharepoint/v4"/>
    <xsd:import namespace="933139fc-f8bd-44e6-b312-8784cd10cb35"/>
    <xsd:element name="properties">
      <xsd:complexType>
        <xsd:sequence>
          <xsd:element name="documentManagement">
            <xsd:complexType>
              <xsd:all>
                <xsd:element ref="ns2:CDFI_x0020_Publish_x0020_Year" minOccurs="0"/>
                <xsd:element ref="ns3:CDFI_x0020_Publish_x0020_Date" minOccurs="0"/>
                <xsd:element ref="ns3:CDFI_x0020_Category" minOccurs="0"/>
                <xsd:element ref="ns2:CDFI_x0020_Program" minOccurs="0"/>
                <xsd:element ref="ns2:CDFI_x0020_Publishing_x0020_Content" minOccurs="0"/>
                <xsd:element ref="ns3:CDFI_x0020_Image" minOccurs="0"/>
                <xsd:element ref="ns2:CDFI_x0020_Featured" minOccurs="0"/>
                <xsd:element ref="ns2:_dlc_DocId" minOccurs="0"/>
                <xsd:element ref="ns2:ha62e04a38c94887971fe396dff18af8" minOccurs="0"/>
                <xsd:element ref="ns2:TaxCatchAll" minOccurs="0"/>
                <xsd:element ref="ns2:TaxCatchAllLabel" minOccurs="0"/>
                <xsd:element ref="ns2:_dlc_DocIdUrl" minOccurs="0"/>
                <xsd:element ref="ns4:IconOverlay" minOccurs="0"/>
                <xsd:element ref="ns2:_dlc_DocIdPersistId" minOccurs="0"/>
                <xsd:element ref="ns5:Description0" minOccurs="0"/>
                <xsd:element ref="ns5:Guidance_x0020_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be7651-cd84-4392-9fac-4e185041b4e2" elementFormDefault="qualified">
    <xsd:import namespace="http://schemas.microsoft.com/office/2006/documentManagement/types"/>
    <xsd:import namespace="http://schemas.microsoft.com/office/infopath/2007/PartnerControls"/>
    <xsd:element name="CDFI_x0020_Publish_x0020_Year" ma:index="2" nillable="true" ma:displayName="CDFI Publish Year" ma:format="Dropdown" ma:indexed="true" ma:internalName="CDFI_x0020_Publish_x0020_Year">
      <xsd:simpleType>
        <xsd:restriction base="dms:Choice"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CDFI_x0020_Program" ma:index="6" nillable="true" ma:displayName="CDFI Program" ma:internalName="CDFI_x0020_Program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Bank Enterprise Award"/>
                    <xsd:enumeration value="Capital Magnet Fund"/>
                    <xsd:enumeration value="Capacity Building Initiative"/>
                    <xsd:enumeration value="CDE Certification"/>
                    <xsd:enumeration value="CDFI Bond Guarantee Program"/>
                    <xsd:enumeration value="CDFI Certification"/>
                    <xsd:enumeration value="CDFI Program"/>
                    <xsd:enumeration value="FEC Pilot Program"/>
                    <xsd:enumeration value="Native Initiatives"/>
                    <xsd:enumeration value="New Markets Tax Credit"/>
                  </xsd:restriction>
                </xsd:simpleType>
              </xsd:element>
            </xsd:sequence>
          </xsd:extension>
        </xsd:complexContent>
      </xsd:complexType>
    </xsd:element>
    <xsd:element name="CDFI_x0020_Publishing_x0020_Content" ma:index="7" nillable="true" ma:displayName="CDFI Publishing Content" ma:internalName="CDFI_x0020_Publishing_x0020_Content">
      <xsd:simpleType>
        <xsd:restriction base="dms:Unknown"/>
      </xsd:simpleType>
    </xsd:element>
    <xsd:element name="CDFI_x0020_Featured" ma:index="10" nillable="true" ma:displayName="CDFI Featured" ma:default="0" ma:internalName="CDFI_x0020_Featured">
      <xsd:simpleType>
        <xsd:restriction base="dms:Boolean"/>
      </xsd:simpleType>
    </xsd:element>
    <xsd:element name="_dlc_DocId" ma:index="12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ha62e04a38c94887971fe396dff18af8" ma:index="14" nillable="true" ma:taxonomy="true" ma:internalName="ha62e04a38c94887971fe396dff18af8" ma:taxonomyFieldName="CDFI_x0020_Document_x0020_Tags" ma:displayName="CDFI Document Tags" ma:readOnly="false" ma:default="" ma:fieldId="{1a62e04a-38c9-4887-971f-e396dff18af8}" ma:taxonomyMulti="true" ma:sspId="941dd797-457a-4169-b92c-8babd6fcb222" ma:termSetId="c3d5d9ce-6bf7-4c50-90b5-dee03ea0c5e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8e476c7b-5adb-4a27-9376-8c235aec2c92}" ma:internalName="TaxCatchAll" ma:showField="CatchAllData" ma:web="22887c5b-6f96-410c-b6b6-b0ba4b94004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hidden="true" ma:list="{8e476c7b-5adb-4a27-9376-8c235aec2c92}" ma:internalName="TaxCatchAllLabel" ma:readOnly="true" ma:showField="CatchAllDataLabel" ma:web="22887c5b-6f96-410c-b6b6-b0ba4b94004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Url" ma:index="1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b55132-26e5-4d15-b936-ab3610dee79c" elementFormDefault="qualified">
    <xsd:import namespace="http://schemas.microsoft.com/office/2006/documentManagement/types"/>
    <xsd:import namespace="http://schemas.microsoft.com/office/infopath/2007/PartnerControls"/>
    <xsd:element name="CDFI_x0020_Publish_x0020_Date" ma:index="3" nillable="true" ma:displayName="CDFI Publish Date" ma:format="DateOnly" ma:indexed="true" ma:internalName="CDFI_x0020_Publish_x0020_Date">
      <xsd:simpleType>
        <xsd:restriction base="dms:DateTime"/>
      </xsd:simpleType>
    </xsd:element>
    <xsd:element name="CDFI_x0020_Category" ma:index="5" nillable="true" ma:displayName="CDFI Category" ma:format="Dropdown" ma:internalName="CDFI_x0020_Category">
      <xsd:simpleType>
        <xsd:restriction base="dms:Choice">
          <xsd:enumeration value="Press Releases"/>
          <xsd:enumeration value="Publications"/>
          <xsd:enumeration value="Resource Banks"/>
          <xsd:enumeration value="Speeches"/>
          <xsd:enumeration value="Testimony"/>
          <xsd:enumeration value="Updates"/>
        </xsd:restriction>
      </xsd:simpleType>
    </xsd:element>
    <xsd:element name="CDFI_x0020_Image" ma:index="9" nillable="true" ma:displayName="CDFI Image" ma:internalName="CDFI_x0020_Imag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0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3139fc-f8bd-44e6-b312-8784cd10cb35" elementFormDefault="qualified">
    <xsd:import namespace="http://schemas.microsoft.com/office/2006/documentManagement/types"/>
    <xsd:import namespace="http://schemas.microsoft.com/office/infopath/2007/PartnerControls"/>
    <xsd:element name="Description0" ma:index="24" nillable="true" ma:displayName="Description" ma:internalName="Description0">
      <xsd:simpleType>
        <xsd:restriction base="dms:Text">
          <xsd:maxLength value="255"/>
        </xsd:restriction>
      </xsd:simpleType>
    </xsd:element>
    <xsd:element name="Guidance_x0020_Description" ma:index="25" nillable="true" ma:displayName="Guidance Description" ma:internalName="Guidance_x0020_Description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7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A6E200-D90C-4B2A-AB00-C8AD5A56CF53}"/>
</file>

<file path=customXml/itemProps2.xml><?xml version="1.0" encoding="utf-8"?>
<ds:datastoreItem xmlns:ds="http://schemas.openxmlformats.org/officeDocument/2006/customXml" ds:itemID="{2B2B1A87-5CEE-45E4-8733-9D34A61936D7}"/>
</file>

<file path=customXml/itemProps3.xml><?xml version="1.0" encoding="utf-8"?>
<ds:datastoreItem xmlns:ds="http://schemas.openxmlformats.org/officeDocument/2006/customXml" ds:itemID="{C28F7CD2-0662-4E01-8BB5-216CEBAA3648}"/>
</file>

<file path=customXml/itemProps4.xml><?xml version="1.0" encoding="utf-8"?>
<ds:datastoreItem xmlns:ds="http://schemas.openxmlformats.org/officeDocument/2006/customXml" ds:itemID="{28031ED1-D5F4-46CF-95D2-AE245EAE440B}"/>
</file>

<file path=docProps/app.xml><?xml version="1.0" encoding="utf-8"?>
<Properties xmlns="http://schemas.openxmlformats.org/officeDocument/2006/extended-properties" xmlns:vt="http://schemas.openxmlformats.org/officeDocument/2006/docPropsVTypes">
  <Template>Deloitte Screen (medium)</Template>
  <TotalTime>54629</TotalTime>
  <Words>566</Words>
  <Application>Microsoft Office PowerPoint</Application>
  <PresentationFormat>On-screen Show (4:3)</PresentationFormat>
  <Paragraphs>47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Deloitte Screen (medium)</vt:lpstr>
      <vt:lpstr>1_Deloitte Screen (medium)</vt:lpstr>
      <vt:lpstr>PowerPoint Presentation</vt:lpstr>
      <vt:lpstr>CDFI Deal Example: Primary Care Development Corporation</vt:lpstr>
      <vt:lpstr>CDFI Deal Example: Initiative Foundation –  Expanding Healthcare Services in Minnesota </vt:lpstr>
      <vt:lpstr>CDFI Deal Example: Seedco Financial Services - Strategic Community Outreach Partnerships</vt:lpstr>
      <vt:lpstr>CDFI Deal Example: Boston Community Loan Fund CropCircle Kitchen Expansion of Shared Kitchen Space</vt:lpstr>
      <vt:lpstr>PowerPoint Presentation</vt:lpstr>
    </vt:vector>
  </TitlesOfParts>
  <Company>Deloitte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CDFI Market Assessment</dc:title>
  <dc:creator>Banitch, Laurie Denise</dc:creator>
  <dc:description>US07 3May11</dc:description>
  <cp:lastModifiedBy>Yurish, Amy</cp:lastModifiedBy>
  <cp:revision>1266</cp:revision>
  <cp:lastPrinted>2013-05-20T18:35:51Z</cp:lastPrinted>
  <dcterms:created xsi:type="dcterms:W3CDTF">2011-12-09T19:40:32Z</dcterms:created>
  <dcterms:modified xsi:type="dcterms:W3CDTF">2013-06-14T01:57:40Z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0x010100ED4B65E0AC657946A816EE9BBFD5AE1202007DB144602AC1DA428E702BE31425F139</vt:lpwstr>
  </property>
  <property fmtid="{D5CDD505-2E9C-101B-9397-08002B2CF9AE}" pid="3" name="_dlc_DocIdItemGuid">
    <vt:lpwstr>c229e495-7ab9-4a3f-ac9e-e805cee67270</vt:lpwstr>
  </property>
  <property fmtid="{D5CDD505-2E9C-101B-9397-08002B2CF9AE}" pid="4" name="TaxKeyword">
    <vt:lpwstr/>
  </property>
  <property fmtid="{D5CDD505-2E9C-101B-9397-08002B2CF9AE}" pid="5" name="CDFI Document Tags">
    <vt:lpwstr>12;#Innovations in Small Business Lending|249f2c0d-36e8-4611-83cf-188fbcbd97d0</vt:lpwstr>
  </property>
  <property fmtid="{D5CDD505-2E9C-101B-9397-08002B2CF9AE}" pid="6" name="TaxKeywordTaxHTField">
    <vt:lpwstr/>
  </property>
  <property fmtid="{D5CDD505-2E9C-101B-9397-08002B2CF9AE}" pid="7" name="Order">
    <vt:r8>56400</vt:r8>
  </property>
  <property fmtid="{D5CDD505-2E9C-101B-9397-08002B2CF9AE}" pid="8" name="URL">
    <vt:lpwstr/>
  </property>
  <property fmtid="{D5CDD505-2E9C-101B-9397-08002B2CF9AE}" pid="9" name="xd_Signature">
    <vt:bool>false</vt:bool>
  </property>
  <property fmtid="{D5CDD505-2E9C-101B-9397-08002B2CF9AE}" pid="10" name="CDFI Description">
    <vt:lpwstr/>
  </property>
  <property fmtid="{D5CDD505-2E9C-101B-9397-08002B2CF9AE}" pid="11" name="xd_ProgID">
    <vt:lpwstr/>
  </property>
  <property fmtid="{D5CDD505-2E9C-101B-9397-08002B2CF9AE}" pid="13" name="_SourceUrl">
    <vt:lpwstr/>
  </property>
  <property fmtid="{D5CDD505-2E9C-101B-9397-08002B2CF9AE}" pid="14" name="_SharedFileIndex">
    <vt:lpwstr/>
  </property>
  <property fmtid="{D5CDD505-2E9C-101B-9397-08002B2CF9AE}" pid="15" name="TemplateUrl">
    <vt:lpwstr/>
  </property>
</Properties>
</file>