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commentAuthors.xml" ContentType="application/vnd.openxmlformats-officedocument.presentationml.commentAuthors+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17" r:id="rId1"/>
  </p:sldMasterIdLst>
  <p:notesMasterIdLst>
    <p:notesMasterId r:id="rId9"/>
  </p:notesMasterIdLst>
  <p:handoutMasterIdLst>
    <p:handoutMasterId r:id="rId10"/>
  </p:handoutMasterIdLst>
  <p:sldIdLst>
    <p:sldId id="507" r:id="rId2"/>
    <p:sldId id="610" r:id="rId3"/>
    <p:sldId id="613" r:id="rId4"/>
    <p:sldId id="570" r:id="rId5"/>
    <p:sldId id="611" r:id="rId6"/>
    <p:sldId id="612" r:id="rId7"/>
    <p:sldId id="506" r:id="rId8"/>
  </p:sldIdLst>
  <p:sldSz cx="9144000" cy="6858000" type="screen4x3"/>
  <p:notesSz cx="9296400" cy="7010400"/>
  <p:defaultTextStyle>
    <a:defPPr>
      <a:defRPr lang="en-US"/>
    </a:defPPr>
    <a:lvl1pPr algn="ctr" rtl="0" fontAlgn="base">
      <a:spcBef>
        <a:spcPct val="20000"/>
      </a:spcBef>
      <a:spcAft>
        <a:spcPct val="0"/>
      </a:spcAft>
      <a:defRPr sz="1100" b="1" kern="1200">
        <a:solidFill>
          <a:schemeClr val="tx1"/>
        </a:solidFill>
        <a:latin typeface="Arial" pitchFamily="34" charset="0"/>
        <a:ea typeface="+mn-ea"/>
        <a:cs typeface="Arial" pitchFamily="34" charset="0"/>
      </a:defRPr>
    </a:lvl1pPr>
    <a:lvl2pPr marL="457200" algn="ctr" rtl="0" fontAlgn="base">
      <a:spcBef>
        <a:spcPct val="20000"/>
      </a:spcBef>
      <a:spcAft>
        <a:spcPct val="0"/>
      </a:spcAft>
      <a:defRPr sz="1100" b="1" kern="1200">
        <a:solidFill>
          <a:schemeClr val="tx1"/>
        </a:solidFill>
        <a:latin typeface="Arial" pitchFamily="34" charset="0"/>
        <a:ea typeface="+mn-ea"/>
        <a:cs typeface="Arial" pitchFamily="34" charset="0"/>
      </a:defRPr>
    </a:lvl2pPr>
    <a:lvl3pPr marL="914400" algn="ctr" rtl="0" fontAlgn="base">
      <a:spcBef>
        <a:spcPct val="20000"/>
      </a:spcBef>
      <a:spcAft>
        <a:spcPct val="0"/>
      </a:spcAft>
      <a:defRPr sz="1100" b="1" kern="1200">
        <a:solidFill>
          <a:schemeClr val="tx1"/>
        </a:solidFill>
        <a:latin typeface="Arial" pitchFamily="34" charset="0"/>
        <a:ea typeface="+mn-ea"/>
        <a:cs typeface="Arial" pitchFamily="34" charset="0"/>
      </a:defRPr>
    </a:lvl3pPr>
    <a:lvl4pPr marL="1371600" algn="ctr" rtl="0" fontAlgn="base">
      <a:spcBef>
        <a:spcPct val="20000"/>
      </a:spcBef>
      <a:spcAft>
        <a:spcPct val="0"/>
      </a:spcAft>
      <a:defRPr sz="1100" b="1" kern="1200">
        <a:solidFill>
          <a:schemeClr val="tx1"/>
        </a:solidFill>
        <a:latin typeface="Arial" pitchFamily="34" charset="0"/>
        <a:ea typeface="+mn-ea"/>
        <a:cs typeface="Arial" pitchFamily="34" charset="0"/>
      </a:defRPr>
    </a:lvl4pPr>
    <a:lvl5pPr marL="1828800" algn="ctr" rtl="0" fontAlgn="base">
      <a:spcBef>
        <a:spcPct val="20000"/>
      </a:spcBef>
      <a:spcAft>
        <a:spcPct val="0"/>
      </a:spcAft>
      <a:defRPr sz="1100" b="1" kern="1200">
        <a:solidFill>
          <a:schemeClr val="tx1"/>
        </a:solidFill>
        <a:latin typeface="Arial" pitchFamily="34" charset="0"/>
        <a:ea typeface="+mn-ea"/>
        <a:cs typeface="Arial" pitchFamily="34" charset="0"/>
      </a:defRPr>
    </a:lvl5pPr>
    <a:lvl6pPr marL="2286000" algn="l" defTabSz="914400" rtl="0" eaLnBrk="1" latinLnBrk="0" hangingPunct="1">
      <a:defRPr sz="1100" b="1" kern="1200">
        <a:solidFill>
          <a:schemeClr val="tx1"/>
        </a:solidFill>
        <a:latin typeface="Arial" pitchFamily="34" charset="0"/>
        <a:ea typeface="+mn-ea"/>
        <a:cs typeface="Arial" pitchFamily="34" charset="0"/>
      </a:defRPr>
    </a:lvl6pPr>
    <a:lvl7pPr marL="2743200" algn="l" defTabSz="914400" rtl="0" eaLnBrk="1" latinLnBrk="0" hangingPunct="1">
      <a:defRPr sz="1100" b="1" kern="1200">
        <a:solidFill>
          <a:schemeClr val="tx1"/>
        </a:solidFill>
        <a:latin typeface="Arial" pitchFamily="34" charset="0"/>
        <a:ea typeface="+mn-ea"/>
        <a:cs typeface="Arial" pitchFamily="34" charset="0"/>
      </a:defRPr>
    </a:lvl7pPr>
    <a:lvl8pPr marL="3200400" algn="l" defTabSz="914400" rtl="0" eaLnBrk="1" latinLnBrk="0" hangingPunct="1">
      <a:defRPr sz="1100" b="1" kern="1200">
        <a:solidFill>
          <a:schemeClr val="tx1"/>
        </a:solidFill>
        <a:latin typeface="Arial" pitchFamily="34" charset="0"/>
        <a:ea typeface="+mn-ea"/>
        <a:cs typeface="Arial" pitchFamily="34" charset="0"/>
      </a:defRPr>
    </a:lvl8pPr>
    <a:lvl9pPr marL="3657600" algn="l" defTabSz="914400" rtl="0" eaLnBrk="1" latinLnBrk="0" hangingPunct="1">
      <a:defRPr sz="1100" b="1"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ammer, Jodi" initials="" lastIdx="79" clrIdx="0"/>
  <p:cmAuthor id="7" name="Stradtman, Robert" initials="RS" lastIdx="3" clrIdx="7"/>
  <p:cmAuthor id="1" name="Youngraven, Leah" initials="" lastIdx="20" clrIdx="1"/>
  <p:cmAuthor id="2" name="Brittain, Dorothy" initials="" lastIdx="1" clrIdx="2"/>
  <p:cmAuthor id="3" name="Currie, Myles" initials="" lastIdx="7" clrIdx="3"/>
  <p:cmAuthor id="4" name="Peres, Brian" initials="BP" lastIdx="1" clrIdx="4"/>
  <p:cmAuthor id="5" name="Newell, Cynthia" initials="CN" lastIdx="23" clrIdx="5"/>
  <p:cmAuthor id="6" name="Yurish, Amy" initials="AY" lastIdx="28"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8C02"/>
    <a:srgbClr val="BB4B19"/>
    <a:srgbClr val="00A1DE"/>
    <a:srgbClr val="000000"/>
    <a:srgbClr val="002060"/>
    <a:srgbClr val="00B0F0"/>
    <a:srgbClr val="92D400"/>
    <a:srgbClr val="72C7E7"/>
    <a:srgbClr val="BDEE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70" autoAdjust="0"/>
    <p:restoredTop sz="98024" autoAdjust="0"/>
  </p:normalViewPr>
  <p:slideViewPr>
    <p:cSldViewPr snapToGrid="0">
      <p:cViewPr varScale="1">
        <p:scale>
          <a:sx n="86" d="100"/>
          <a:sy n="86" d="100"/>
        </p:scale>
        <p:origin x="-1290" y="-90"/>
      </p:cViewPr>
      <p:guideLst>
        <p:guide orient="horz" pos="882"/>
        <p:guide orient="horz" pos="491"/>
        <p:guide orient="horz" pos="158"/>
        <p:guide orient="horz" pos="4166"/>
        <p:guide orient="horz" pos="727"/>
        <p:guide orient="horz" pos="4274"/>
        <p:guide orient="horz" pos="3960"/>
        <p:guide pos="2883"/>
        <p:guide pos="255"/>
        <p:guide pos="5504"/>
        <p:guide pos="2948"/>
        <p:guide pos="2779"/>
        <p:guide pos="369"/>
        <p:guide pos="5391"/>
      </p:guideLst>
    </p:cSldViewPr>
  </p:slideViewPr>
  <p:outlineViewPr>
    <p:cViewPr>
      <p:scale>
        <a:sx n="33" d="100"/>
        <a:sy n="33" d="100"/>
      </p:scale>
      <p:origin x="0" y="4098"/>
    </p:cViewPr>
  </p:outlineViewPr>
  <p:notesTextViewPr>
    <p:cViewPr>
      <p:scale>
        <a:sx n="100" d="100"/>
        <a:sy n="100" d="100"/>
      </p:scale>
      <p:origin x="0" y="0"/>
    </p:cViewPr>
  </p:notesTextViewPr>
  <p:sorterViewPr>
    <p:cViewPr>
      <p:scale>
        <a:sx n="66" d="100"/>
        <a:sy n="66" d="100"/>
      </p:scale>
      <p:origin x="0" y="4524"/>
    </p:cViewPr>
  </p:sorterViewPr>
  <p:notesViewPr>
    <p:cSldViewPr snapToGrid="0">
      <p:cViewPr varScale="1">
        <p:scale>
          <a:sx n="72" d="100"/>
          <a:sy n="72" d="100"/>
        </p:scale>
        <p:origin x="-1962" y="-108"/>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5"/>
            <a:ext cx="4030593" cy="349562"/>
          </a:xfrm>
          <a:prstGeom prst="rect">
            <a:avLst/>
          </a:prstGeom>
          <a:noFill/>
          <a:ln w="9525">
            <a:noFill/>
            <a:miter lim="800000"/>
            <a:headEnd/>
            <a:tailEnd/>
          </a:ln>
        </p:spPr>
        <p:txBody>
          <a:bodyPr vert="horz" wrap="square" lIns="63442" tIns="31721" rIns="63442" bIns="31721" numCol="1" anchor="t" anchorCtr="0" compatLnSpc="1">
            <a:prstTxWarp prst="textNoShape">
              <a:avLst/>
            </a:prstTxWarp>
          </a:bodyPr>
          <a:lstStyle>
            <a:lvl1pPr algn="l" defTabSz="635000">
              <a:spcBef>
                <a:spcPct val="0"/>
              </a:spcBef>
              <a:defRPr sz="800" b="0"/>
            </a:lvl1pPr>
          </a:lstStyle>
          <a:p>
            <a:endParaRPr lang="en-GB" dirty="0"/>
          </a:p>
        </p:txBody>
      </p:sp>
      <p:sp>
        <p:nvSpPr>
          <p:cNvPr id="3" name="Date Placeholder 2"/>
          <p:cNvSpPr>
            <a:spLocks noGrp="1"/>
          </p:cNvSpPr>
          <p:nvPr>
            <p:ph type="dt" sz="quarter" idx="1"/>
          </p:nvPr>
        </p:nvSpPr>
        <p:spPr bwMode="auto">
          <a:xfrm>
            <a:off x="5265811" y="5"/>
            <a:ext cx="4028440" cy="349562"/>
          </a:xfrm>
          <a:prstGeom prst="rect">
            <a:avLst/>
          </a:prstGeom>
          <a:noFill/>
          <a:ln w="9525">
            <a:noFill/>
            <a:miter lim="800000"/>
            <a:headEnd/>
            <a:tailEnd/>
          </a:ln>
        </p:spPr>
        <p:txBody>
          <a:bodyPr vert="horz" wrap="square" lIns="63442" tIns="31721" rIns="63442" bIns="31721" numCol="1" anchor="t" anchorCtr="0" compatLnSpc="1">
            <a:prstTxWarp prst="textNoShape">
              <a:avLst/>
            </a:prstTxWarp>
          </a:bodyPr>
          <a:lstStyle>
            <a:lvl1pPr algn="r" defTabSz="635000">
              <a:spcBef>
                <a:spcPct val="0"/>
              </a:spcBef>
              <a:defRPr sz="800" b="0"/>
            </a:lvl1pPr>
          </a:lstStyle>
          <a:p>
            <a:fld id="{55F4F54F-BFE9-4158-8CC4-DD040336CB83}" type="datetimeFigureOut">
              <a:rPr lang="en-US"/>
              <a:pPr/>
              <a:t>6/13/2013</a:t>
            </a:fld>
            <a:endParaRPr lang="en-GB" dirty="0"/>
          </a:p>
        </p:txBody>
      </p:sp>
      <p:sp>
        <p:nvSpPr>
          <p:cNvPr id="4" name="Footer Placeholder 3"/>
          <p:cNvSpPr>
            <a:spLocks noGrp="1"/>
          </p:cNvSpPr>
          <p:nvPr>
            <p:ph type="ftr" sz="quarter" idx="2"/>
          </p:nvPr>
        </p:nvSpPr>
        <p:spPr bwMode="auto">
          <a:xfrm>
            <a:off x="2" y="6659643"/>
            <a:ext cx="4030593" cy="349562"/>
          </a:xfrm>
          <a:prstGeom prst="rect">
            <a:avLst/>
          </a:prstGeom>
          <a:noFill/>
          <a:ln w="9525">
            <a:noFill/>
            <a:miter lim="800000"/>
            <a:headEnd/>
            <a:tailEnd/>
          </a:ln>
        </p:spPr>
        <p:txBody>
          <a:bodyPr vert="horz" wrap="square" lIns="63442" tIns="31721" rIns="63442" bIns="31721" numCol="1" anchor="b" anchorCtr="0" compatLnSpc="1">
            <a:prstTxWarp prst="textNoShape">
              <a:avLst/>
            </a:prstTxWarp>
          </a:bodyPr>
          <a:lstStyle>
            <a:lvl1pPr algn="l" defTabSz="635000">
              <a:spcBef>
                <a:spcPct val="0"/>
              </a:spcBef>
              <a:defRPr sz="800" b="0"/>
            </a:lvl1pPr>
          </a:lstStyle>
          <a:p>
            <a:endParaRPr lang="en-GB" dirty="0"/>
          </a:p>
        </p:txBody>
      </p:sp>
      <p:sp>
        <p:nvSpPr>
          <p:cNvPr id="5" name="Slide Number Placeholder 4"/>
          <p:cNvSpPr>
            <a:spLocks noGrp="1"/>
          </p:cNvSpPr>
          <p:nvPr>
            <p:ph type="sldNum" sz="quarter" idx="3"/>
          </p:nvPr>
        </p:nvSpPr>
        <p:spPr bwMode="auto">
          <a:xfrm>
            <a:off x="5265811" y="6659643"/>
            <a:ext cx="4028440" cy="349562"/>
          </a:xfrm>
          <a:prstGeom prst="rect">
            <a:avLst/>
          </a:prstGeom>
          <a:noFill/>
          <a:ln w="9525">
            <a:noFill/>
            <a:miter lim="800000"/>
            <a:headEnd/>
            <a:tailEnd/>
          </a:ln>
        </p:spPr>
        <p:txBody>
          <a:bodyPr vert="horz" wrap="square" lIns="63442" tIns="31721" rIns="63442" bIns="31721" numCol="1" anchor="b" anchorCtr="0" compatLnSpc="1">
            <a:prstTxWarp prst="textNoShape">
              <a:avLst/>
            </a:prstTxWarp>
          </a:bodyPr>
          <a:lstStyle>
            <a:lvl1pPr algn="r" defTabSz="635000">
              <a:spcBef>
                <a:spcPct val="0"/>
              </a:spcBef>
              <a:defRPr sz="800" b="0"/>
            </a:lvl1pPr>
          </a:lstStyle>
          <a:p>
            <a:fld id="{4A1FC2AB-82DE-43D4-878D-2B0CA2799EF2}" type="slidenum">
              <a:rPr lang="en-GB"/>
              <a:pPr/>
              <a:t>‹#›</a:t>
            </a:fld>
            <a:endParaRPr lang="en-GB" dirty="0"/>
          </a:p>
        </p:txBody>
      </p:sp>
    </p:spTree>
    <p:extLst>
      <p:ext uri="{BB962C8B-B14F-4D97-AF65-F5344CB8AC3E}">
        <p14:creationId xmlns:p14="http://schemas.microsoft.com/office/powerpoint/2010/main" val="3210875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5"/>
            <a:ext cx="4030593" cy="349562"/>
          </a:xfrm>
          <a:prstGeom prst="rect">
            <a:avLst/>
          </a:prstGeom>
          <a:noFill/>
          <a:ln w="9525">
            <a:noFill/>
            <a:miter lim="800000"/>
            <a:headEnd/>
            <a:tailEnd/>
          </a:ln>
        </p:spPr>
        <p:txBody>
          <a:bodyPr vert="horz" wrap="square" lIns="96723" tIns="48362" rIns="96723" bIns="48362" numCol="1" anchor="t" anchorCtr="0" compatLnSpc="1">
            <a:prstTxWarp prst="textNoShape">
              <a:avLst/>
            </a:prstTxWarp>
          </a:bodyPr>
          <a:lstStyle>
            <a:lvl1pPr algn="l" defTabSz="635000">
              <a:spcBef>
                <a:spcPct val="0"/>
              </a:spcBef>
              <a:defRPr sz="1200" b="0"/>
            </a:lvl1pPr>
          </a:lstStyle>
          <a:p>
            <a:endParaRPr lang="en-GB" dirty="0"/>
          </a:p>
        </p:txBody>
      </p:sp>
      <p:sp>
        <p:nvSpPr>
          <p:cNvPr id="3" name="Date Placeholder 2"/>
          <p:cNvSpPr>
            <a:spLocks noGrp="1"/>
          </p:cNvSpPr>
          <p:nvPr>
            <p:ph type="dt" idx="1"/>
          </p:nvPr>
        </p:nvSpPr>
        <p:spPr bwMode="auto">
          <a:xfrm>
            <a:off x="5265811" y="5"/>
            <a:ext cx="4028440" cy="349562"/>
          </a:xfrm>
          <a:prstGeom prst="rect">
            <a:avLst/>
          </a:prstGeom>
          <a:noFill/>
          <a:ln w="9525">
            <a:noFill/>
            <a:miter lim="800000"/>
            <a:headEnd/>
            <a:tailEnd/>
          </a:ln>
        </p:spPr>
        <p:txBody>
          <a:bodyPr vert="horz" wrap="square" lIns="96723" tIns="48362" rIns="96723" bIns="48362" numCol="1" anchor="t" anchorCtr="0" compatLnSpc="1">
            <a:prstTxWarp prst="textNoShape">
              <a:avLst/>
            </a:prstTxWarp>
          </a:bodyPr>
          <a:lstStyle>
            <a:lvl1pPr algn="r" defTabSz="635000">
              <a:spcBef>
                <a:spcPct val="0"/>
              </a:spcBef>
              <a:defRPr sz="1200" b="0"/>
            </a:lvl1pPr>
          </a:lstStyle>
          <a:p>
            <a:fld id="{48C56040-B352-4CF8-B5D5-F47EA68AB32D}" type="datetimeFigureOut">
              <a:rPr lang="en-US"/>
              <a:pPr/>
              <a:t>6/13/2013</a:t>
            </a:fld>
            <a:endParaRPr lang="en-GB" dirty="0"/>
          </a:p>
        </p:txBody>
      </p:sp>
      <p:sp>
        <p:nvSpPr>
          <p:cNvPr id="4" name="Slide Image Placeholder 3"/>
          <p:cNvSpPr>
            <a:spLocks noGrp="1" noRot="1" noChangeAspect="1"/>
          </p:cNvSpPr>
          <p:nvPr>
            <p:ph type="sldImg" idx="2"/>
          </p:nvPr>
        </p:nvSpPr>
        <p:spPr>
          <a:xfrm>
            <a:off x="2895600" y="527050"/>
            <a:ext cx="3505200" cy="2628900"/>
          </a:xfrm>
          <a:prstGeom prst="rect">
            <a:avLst/>
          </a:prstGeom>
          <a:noFill/>
          <a:ln w="12700">
            <a:solidFill>
              <a:prstClr val="black"/>
            </a:solidFill>
          </a:ln>
        </p:spPr>
        <p:txBody>
          <a:bodyPr vert="horz" lIns="139391" tIns="69696" rIns="139391" bIns="69696" rtlCol="0" anchor="ctr"/>
          <a:lstStyle/>
          <a:p>
            <a:pPr lvl="0"/>
            <a:endParaRPr lang="en-GB" noProof="0" dirty="0"/>
          </a:p>
        </p:txBody>
      </p:sp>
      <p:sp>
        <p:nvSpPr>
          <p:cNvPr id="5" name="Notes Placeholder 4"/>
          <p:cNvSpPr>
            <a:spLocks noGrp="1"/>
          </p:cNvSpPr>
          <p:nvPr>
            <p:ph type="body" sz="quarter" idx="3"/>
          </p:nvPr>
        </p:nvSpPr>
        <p:spPr bwMode="gray">
          <a:xfrm>
            <a:off x="927489" y="3330423"/>
            <a:ext cx="7441424" cy="94699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6" name="Footer Placeholder 5"/>
          <p:cNvSpPr>
            <a:spLocks noGrp="1"/>
          </p:cNvSpPr>
          <p:nvPr>
            <p:ph type="ftr" sz="quarter" idx="4"/>
          </p:nvPr>
        </p:nvSpPr>
        <p:spPr bwMode="auto">
          <a:xfrm>
            <a:off x="2" y="6659643"/>
            <a:ext cx="4030593" cy="349562"/>
          </a:xfrm>
          <a:prstGeom prst="rect">
            <a:avLst/>
          </a:prstGeom>
          <a:noFill/>
          <a:ln w="9525">
            <a:noFill/>
            <a:miter lim="800000"/>
            <a:headEnd/>
            <a:tailEnd/>
          </a:ln>
        </p:spPr>
        <p:txBody>
          <a:bodyPr vert="horz" wrap="square" lIns="96723" tIns="48362" rIns="96723" bIns="48362" numCol="1" anchor="b" anchorCtr="0" compatLnSpc="1">
            <a:prstTxWarp prst="textNoShape">
              <a:avLst/>
            </a:prstTxWarp>
          </a:bodyPr>
          <a:lstStyle>
            <a:lvl1pPr algn="l" defTabSz="635000">
              <a:spcBef>
                <a:spcPct val="0"/>
              </a:spcBef>
              <a:defRPr sz="1200" b="0"/>
            </a:lvl1pPr>
          </a:lstStyle>
          <a:p>
            <a:endParaRPr lang="en-GB" dirty="0"/>
          </a:p>
        </p:txBody>
      </p:sp>
      <p:sp>
        <p:nvSpPr>
          <p:cNvPr id="7" name="Slide Number Placeholder 6"/>
          <p:cNvSpPr>
            <a:spLocks noGrp="1"/>
          </p:cNvSpPr>
          <p:nvPr>
            <p:ph type="sldNum" sz="quarter" idx="5"/>
          </p:nvPr>
        </p:nvSpPr>
        <p:spPr bwMode="auto">
          <a:xfrm>
            <a:off x="5265811" y="6659643"/>
            <a:ext cx="4028440" cy="349562"/>
          </a:xfrm>
          <a:prstGeom prst="rect">
            <a:avLst/>
          </a:prstGeom>
          <a:noFill/>
          <a:ln w="9525">
            <a:noFill/>
            <a:miter lim="800000"/>
            <a:headEnd/>
            <a:tailEnd/>
          </a:ln>
        </p:spPr>
        <p:txBody>
          <a:bodyPr vert="horz" wrap="square" lIns="96723" tIns="48362" rIns="96723" bIns="48362" numCol="1" anchor="b" anchorCtr="0" compatLnSpc="1">
            <a:prstTxWarp prst="textNoShape">
              <a:avLst/>
            </a:prstTxWarp>
          </a:bodyPr>
          <a:lstStyle>
            <a:lvl1pPr algn="r" defTabSz="635000">
              <a:spcBef>
                <a:spcPct val="0"/>
              </a:spcBef>
              <a:defRPr sz="1200" b="0"/>
            </a:lvl1pPr>
          </a:lstStyle>
          <a:p>
            <a:fld id="{F6715F80-3722-40A8-A13B-913CAEEA0A98}" type="slidenum">
              <a:rPr lang="en-GB"/>
              <a:pPr/>
              <a:t>‹#›</a:t>
            </a:fld>
            <a:endParaRPr lang="en-GB" dirty="0"/>
          </a:p>
        </p:txBody>
      </p:sp>
    </p:spTree>
    <p:extLst>
      <p:ext uri="{BB962C8B-B14F-4D97-AF65-F5344CB8AC3E}">
        <p14:creationId xmlns:p14="http://schemas.microsoft.com/office/powerpoint/2010/main" val="440790585"/>
      </p:ext>
    </p:extLst>
  </p:cSld>
  <p:clrMap bg1="lt1" tx1="dk1" bg2="lt2" tx2="dk2" accent1="accent1" accent2="accent2" accent3="accent3" accent4="accent4" accent5="accent5" accent6="accent6" hlink="hlink" folHlink="folHlink"/>
  <p:notesStyle>
    <a:lvl1pPr algn="l" rtl="0" eaLnBrk="0" fontAlgn="base" hangingPunct="0">
      <a:spcBef>
        <a:spcPct val="100000"/>
      </a:spcBef>
      <a:spcAft>
        <a:spcPct val="0"/>
      </a:spcAft>
      <a:buFont typeface="Arial" pitchFamily="34" charset="0"/>
      <a:defRPr sz="1100" kern="1200">
        <a:solidFill>
          <a:schemeClr val="tx1"/>
        </a:solidFill>
        <a:latin typeface="Arial" pitchFamily="34" charset="0"/>
        <a:ea typeface="+mn-ea"/>
        <a:cs typeface="+mn-cs"/>
      </a:defRPr>
    </a:lvl1pPr>
    <a:lvl2pPr marL="114300" indent="-112713" algn="l" rtl="0" eaLnBrk="0" fontAlgn="base" hangingPunct="0">
      <a:spcBef>
        <a:spcPct val="20000"/>
      </a:spcBef>
      <a:spcAft>
        <a:spcPct val="0"/>
      </a:spcAft>
      <a:buChar char="•"/>
      <a:defRPr sz="1100" kern="1200">
        <a:solidFill>
          <a:schemeClr val="tx1"/>
        </a:solidFill>
        <a:latin typeface="Arial" pitchFamily="34" charset="0"/>
        <a:ea typeface="+mn-ea"/>
        <a:cs typeface="+mn-cs"/>
      </a:defRPr>
    </a:lvl2pPr>
    <a:lvl3pPr marL="227013" indent="-111125" algn="l" rtl="0" eaLnBrk="0" fontAlgn="base" hangingPunct="0">
      <a:spcBef>
        <a:spcPct val="20000"/>
      </a:spcBef>
      <a:spcAft>
        <a:spcPct val="0"/>
      </a:spcAft>
      <a:buFont typeface="Arial" pitchFamily="34" charset="0"/>
      <a:buChar char="–"/>
      <a:defRPr sz="1000" kern="1200">
        <a:solidFill>
          <a:schemeClr val="tx1"/>
        </a:solidFill>
        <a:latin typeface="Arial" pitchFamily="34" charset="0"/>
        <a:ea typeface="+mn-ea"/>
        <a:cs typeface="+mn-cs"/>
      </a:defRPr>
    </a:lvl3pPr>
    <a:lvl4pPr marL="341313" indent="-112713" algn="l" rtl="0" eaLnBrk="0" fontAlgn="base" hangingPunct="0">
      <a:spcBef>
        <a:spcPct val="20000"/>
      </a:spcBef>
      <a:spcAft>
        <a:spcPct val="0"/>
      </a:spcAft>
      <a:buChar char="•"/>
      <a:defRPr sz="1000" kern="1200">
        <a:solidFill>
          <a:schemeClr val="tx1"/>
        </a:solidFill>
        <a:latin typeface="Arial" pitchFamily="34" charset="0"/>
        <a:ea typeface="+mn-ea"/>
        <a:cs typeface="+mn-cs"/>
      </a:defRPr>
    </a:lvl4pPr>
    <a:lvl5pPr marL="454025" indent="-111125" algn="l" rtl="0" eaLnBrk="0" fontAlgn="base" hangingPunct="0">
      <a:spcBef>
        <a:spcPct val="20000"/>
      </a:spcBef>
      <a:spcAft>
        <a:spcPct val="0"/>
      </a:spcAft>
      <a:buFont typeface="Arial" pitchFamily="34" charset="0"/>
      <a:buChar char="–"/>
      <a:defRPr sz="10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craft3.org/docs/case-studies/062311-coastal-energy-project-impact-report-strategic-development-solutions.pdf?sfvrsn=0"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raft3.org/docs/case-studies/062311-coastal-energy-project-impact-report-strategic-development-solutions.pdf?sfvrsn=0"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neighborworkscapital.org/impact/case-studies/westfield-commons"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neighborworkscapital.org/sites/default/files/uploads/documents/loans/renewable_energy_mini-perm_loan.pdf" TargetMode="External"/><Relationship Id="rId4" Type="http://schemas.openxmlformats.org/officeDocument/2006/relationships/hyperlink" Target="http://neighborworkscapital.org/lending/loan-products/mini-perm-renewable-energy-equipment"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4" name="Rectangle 4"/>
          <p:cNvSpPr>
            <a:spLocks noGrp="1" noRot="1" noChangeAspect="1" noTextEdit="1"/>
          </p:cNvSpPr>
          <p:nvPr>
            <p:ph type="sldImg"/>
          </p:nvPr>
        </p:nvSpPr>
        <p:spPr bwMode="auto">
          <a:xfrm>
            <a:off x="2895600" y="527050"/>
            <a:ext cx="3505200" cy="2628900"/>
          </a:xfrm>
          <a:noFill/>
          <a:ln>
            <a:solidFill>
              <a:srgbClr val="000000"/>
            </a:solidFill>
            <a:miter lim="800000"/>
            <a:headEnd/>
            <a:tailEnd/>
          </a:ln>
        </p:spPr>
      </p:sp>
      <p:sp>
        <p:nvSpPr>
          <p:cNvPr id="281605" name="Rectangle 5"/>
          <p:cNvSpPr>
            <a:spLocks noGrp="1"/>
          </p:cNvSpPr>
          <p:nvPr>
            <p:ph type="body" idx="1"/>
          </p:nvPr>
        </p:nvSpPr>
        <p:spPr>
          <a:xfrm>
            <a:off x="927491" y="3330431"/>
            <a:ext cx="7441424" cy="914096"/>
          </a:xfrm>
        </p:spPr>
        <p:txBody>
          <a:bodyPr/>
          <a:lstStyle/>
          <a:p>
            <a:pPr marL="171450" indent="-171450">
              <a:buFont typeface="Arial" pitchFamily="34" charset="0"/>
              <a:buChar char="•"/>
            </a:pPr>
            <a:r>
              <a:rPr lang="en-US" dirty="0" smtClean="0"/>
              <a:t>Energy in America really means two things: electricity, and transportation;</a:t>
            </a:r>
            <a:r>
              <a:rPr lang="en-US" baseline="0" dirty="0" smtClean="0"/>
              <a:t> and they are very different</a:t>
            </a:r>
          </a:p>
          <a:p>
            <a:pPr marL="285750" lvl="1" indent="-171450">
              <a:buFont typeface="Arial" pitchFamily="34" charset="0"/>
              <a:buChar char="•"/>
            </a:pPr>
            <a:r>
              <a:rPr lang="en-US" baseline="0" dirty="0" smtClean="0"/>
              <a:t>Electricity’s main source is coal and natural gas, with hydro and nukes</a:t>
            </a:r>
          </a:p>
          <a:p>
            <a:pPr marL="285750" lvl="1" indent="-171450">
              <a:buFont typeface="Arial" pitchFamily="34" charset="0"/>
              <a:buChar char="•"/>
            </a:pPr>
            <a:r>
              <a:rPr lang="en-US" baseline="0" dirty="0" smtClean="0"/>
              <a:t>Transportation is almost ENTIRELY oil (gasoline), with electric distant, distant second</a:t>
            </a:r>
          </a:p>
          <a:p>
            <a:pPr marL="171450" lvl="0" indent="-171450">
              <a:buFont typeface="Arial" pitchFamily="34" charset="0"/>
              <a:buChar char="•"/>
            </a:pPr>
            <a:r>
              <a:rPr lang="en-US" baseline="0" dirty="0" smtClean="0"/>
              <a:t>This presentation focuses on electricity, so oil is irrelevant for this deck</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7050"/>
            <a:ext cx="3505200" cy="2628900"/>
          </a:xfrm>
        </p:spPr>
      </p:sp>
      <p:sp>
        <p:nvSpPr>
          <p:cNvPr id="3" name="Notes Placeholder 2"/>
          <p:cNvSpPr>
            <a:spLocks noGrp="1"/>
          </p:cNvSpPr>
          <p:nvPr>
            <p:ph type="body" idx="1"/>
          </p:nvPr>
        </p:nvSpPr>
        <p:spPr/>
        <p:txBody>
          <a:bodyPr>
            <a:normAutofit/>
          </a:bodyPr>
          <a:lstStyle/>
          <a:p>
            <a:pPr marL="171450" lvl="0" indent="-171450">
              <a:buFont typeface="Arial" pitchFamily="34" charset="0"/>
              <a:buChar char="•"/>
            </a:pPr>
            <a:r>
              <a:rPr lang="en-US" dirty="0" smtClean="0">
                <a:hlinkClick r:id="rId3"/>
              </a:rPr>
              <a:t>http://www.craft3.org/docs/case-studies/062311-coastal-energy-project-impact-report-strategic-development-solutions.pdf?sfvrsn=0</a:t>
            </a:r>
            <a:endParaRPr lang="en-US" dirty="0" smtClean="0"/>
          </a:p>
          <a:p>
            <a:pPr marL="171450" lvl="0" indent="-171450">
              <a:buFont typeface="Arial" pitchFamily="34" charset="0"/>
              <a:buChar char="•"/>
            </a:pPr>
            <a:endParaRPr lang="en-US" dirty="0" smtClean="0"/>
          </a:p>
          <a:p>
            <a:pPr>
              <a:spcBef>
                <a:spcPts val="600"/>
              </a:spcBef>
            </a:pPr>
            <a:r>
              <a:rPr lang="en-US" dirty="0" smtClean="0"/>
              <a:t>Talking points: </a:t>
            </a:r>
            <a:r>
              <a:rPr lang="en-US" b="1" dirty="0" smtClean="0"/>
              <a:t>NCIF has helped entrepreneurs invest in HVAC upgrades, install new energy efficient equipment, and add renewable energy sources such as solar PV and solar thermal.</a:t>
            </a:r>
          </a:p>
          <a:p>
            <a:pPr marL="342900" indent="-342900">
              <a:spcBef>
                <a:spcPts val="600"/>
              </a:spcBef>
              <a:buFont typeface="Arial" pitchFamily="34" charset="0"/>
              <a:buChar char="•"/>
            </a:pPr>
            <a:r>
              <a:rPr lang="en-US" dirty="0" smtClean="0"/>
              <a:t>Energy Efficiency Loan Size: $15k – 250k, up to 10 years</a:t>
            </a:r>
          </a:p>
          <a:p>
            <a:pPr marL="171450" lvl="0" indent="-171450">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solidFill>
                  <a:prstClr val="black"/>
                </a:solidFill>
              </a:rPr>
              <a:pPr/>
              <a:t>1</a:t>
            </a:fld>
            <a:endParaRPr lang="en-GB"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49400" y="526997"/>
            <a:ext cx="6197600" cy="2628900"/>
          </a:xfrm>
        </p:spPr>
      </p:sp>
      <p:sp>
        <p:nvSpPr>
          <p:cNvPr id="3" name="Notes Placeholder 2"/>
          <p:cNvSpPr>
            <a:spLocks noGrp="1"/>
          </p:cNvSpPr>
          <p:nvPr>
            <p:ph type="body" idx="1"/>
          </p:nvPr>
        </p:nvSpPr>
        <p:spPr/>
        <p:txBody>
          <a:bodyPr>
            <a:normAutofit/>
          </a:bodyPr>
          <a:lstStyle/>
          <a:p>
            <a:pPr marL="171450" lvl="0" indent="-171450">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solidFill>
                  <a:prstClr val="black"/>
                </a:solidFill>
              </a:rPr>
              <a:pPr/>
              <a:t>2</a:t>
            </a:fld>
            <a:endParaRPr lang="en-GB"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7050"/>
            <a:ext cx="3505200" cy="2628900"/>
          </a:xfrm>
        </p:spPr>
      </p:sp>
      <p:sp>
        <p:nvSpPr>
          <p:cNvPr id="3" name="Notes Placeholder 2"/>
          <p:cNvSpPr>
            <a:spLocks noGrp="1"/>
          </p:cNvSpPr>
          <p:nvPr>
            <p:ph type="body" idx="1"/>
          </p:nvPr>
        </p:nvSpPr>
        <p:spPr/>
        <p:txBody>
          <a:bodyPr>
            <a:normAutofit/>
          </a:bodyPr>
          <a:lstStyle/>
          <a:p>
            <a:pPr marL="171450" lvl="0" indent="-171450">
              <a:buFont typeface="Arial" pitchFamily="34" charset="0"/>
              <a:buChar char="•"/>
            </a:pPr>
            <a:r>
              <a:rPr lang="en-US" dirty="0" smtClean="0">
                <a:hlinkClick r:id="rId3"/>
              </a:rPr>
              <a:t>http://www.craft3.org/docs/case-studies/062311-coastal-energy-project-impact-report-strategic-development-solutions.pdf?sfvrsn=0</a:t>
            </a:r>
            <a:endParaRPr lang="en-US"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pitchFamily="34" charset="0"/>
              <a:buChar char="•"/>
            </a:pPr>
            <a:r>
              <a:rPr lang="en-US" dirty="0" smtClean="0"/>
              <a:t>Community Reinvestment</a:t>
            </a:r>
            <a:r>
              <a:rPr lang="en-US" baseline="0" dirty="0" smtClean="0"/>
              <a:t> Fund –</a:t>
            </a:r>
          </a:p>
          <a:p>
            <a:pPr marL="285750" lvl="1" indent="-171450">
              <a:buFont typeface="Arial" pitchFamily="34" charset="0"/>
              <a:buChar char="•"/>
            </a:pPr>
            <a:r>
              <a:rPr lang="en-US" baseline="0" dirty="0" smtClean="0"/>
              <a:t>Energy audit by 3</a:t>
            </a:r>
            <a:r>
              <a:rPr lang="en-US" baseline="30000" dirty="0" smtClean="0"/>
              <a:t>rd</a:t>
            </a:r>
            <a:r>
              <a:rPr lang="en-US" baseline="0" dirty="0" smtClean="0"/>
              <a:t> party at beginning to estimate the energy usage and costs</a:t>
            </a:r>
          </a:p>
          <a:p>
            <a:pPr marL="285750" lvl="1" indent="-171450">
              <a:buFont typeface="Arial" pitchFamily="34" charset="0"/>
              <a:buChar char="•"/>
            </a:pPr>
            <a:r>
              <a:rPr lang="en-US" baseline="0" dirty="0" smtClean="0"/>
              <a:t>2</a:t>
            </a:r>
            <a:r>
              <a:rPr lang="en-US" baseline="30000" dirty="0" smtClean="0"/>
              <a:t>nd</a:t>
            </a:r>
            <a:r>
              <a:rPr lang="en-US" baseline="0" dirty="0" smtClean="0"/>
              <a:t> Energy audit performed by 3</a:t>
            </a:r>
            <a:r>
              <a:rPr lang="en-US" baseline="30000" dirty="0" smtClean="0"/>
              <a:t>rd</a:t>
            </a:r>
            <a:r>
              <a:rPr lang="en-US" baseline="0" dirty="0" smtClean="0"/>
              <a:t> party focused on estimating the potential energy savings by installing the new unit. The estimates on the energy savings were used to structure the loan financing to align to the potential cost savings, i.e. costing no additional dollars to the resort.</a:t>
            </a:r>
          </a:p>
          <a:p>
            <a:pPr marL="0" lv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F6715F80-3722-40A8-A13B-913CAEEA0A98}" type="slidenum">
              <a:rPr lang="en-GB" smtClean="0"/>
              <a:pPr/>
              <a:t>4</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pitchFamily="34" charset="0"/>
              <a:buChar char="•"/>
            </a:pPr>
            <a:r>
              <a:rPr lang="en-US" dirty="0" smtClean="0">
                <a:hlinkClick r:id="rId3"/>
              </a:rPr>
              <a:t>http://neighborworkscapital.org/impact/case-studies/westfield-commons</a:t>
            </a:r>
            <a:endParaRPr lang="en-US" dirty="0" smtClean="0">
              <a:hlinkClick r:id="rId4"/>
            </a:endParaRPr>
          </a:p>
          <a:p>
            <a:pPr marL="171450" lvl="0" indent="-171450">
              <a:buFont typeface="Arial" pitchFamily="34" charset="0"/>
              <a:buChar char="•"/>
            </a:pPr>
            <a:r>
              <a:rPr lang="en-US" dirty="0" smtClean="0">
                <a:hlinkClick r:id="rId4"/>
              </a:rPr>
              <a:t>http://neighborworkscapital.org/lending/loan-products/mini-perm-renewable-energy-equipment</a:t>
            </a:r>
            <a:endParaRPr lang="en-US" dirty="0" smtClean="0"/>
          </a:p>
          <a:p>
            <a:pPr marL="171450" lvl="0" indent="-171450">
              <a:buFont typeface="Arial" pitchFamily="34" charset="0"/>
              <a:buChar char="•"/>
            </a:pPr>
            <a:r>
              <a:rPr lang="en-US" dirty="0" smtClean="0">
                <a:hlinkClick r:id="rId5"/>
              </a:rPr>
              <a:t>http://neighborworkscapital.org/sites/default/files/uploads/documents/loans/renewable_energy_mini-perm_loan.pdf</a:t>
            </a:r>
            <a:endParaRPr lang="en-US"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7050"/>
            <a:ext cx="3505200" cy="2628900"/>
          </a:xfrm>
        </p:spPr>
      </p:sp>
      <p:sp>
        <p:nvSpPr>
          <p:cNvPr id="3" name="Notes Placeholder 2"/>
          <p:cNvSpPr>
            <a:spLocks noGrp="1"/>
          </p:cNvSpPr>
          <p:nvPr>
            <p:ph type="body" idx="1"/>
          </p:nvPr>
        </p:nvSpPr>
        <p:spPr>
          <a:xfrm>
            <a:off x="927489" y="3330424"/>
            <a:ext cx="7441424" cy="169277"/>
          </a:xfrm>
        </p:spPr>
        <p:txBody>
          <a:bodyPr/>
          <a:lstStyle/>
          <a:p>
            <a:endParaRPr lang="en-US" dirty="0"/>
          </a:p>
        </p:txBody>
      </p:sp>
      <p:sp>
        <p:nvSpPr>
          <p:cNvPr id="4" name="Slide Number Placeholder 3"/>
          <p:cNvSpPr>
            <a:spLocks noGrp="1"/>
          </p:cNvSpPr>
          <p:nvPr>
            <p:ph type="sldNum" sz="quarter" idx="10"/>
          </p:nvPr>
        </p:nvSpPr>
        <p:spPr/>
        <p:txBody>
          <a:bodyPr/>
          <a:lstStyle/>
          <a:p>
            <a:fld id="{F6715F80-3722-40A8-A13B-913CAEEA0A98}" type="slidenum">
              <a:rPr lang="en-GB" smtClean="0"/>
              <a:pPr/>
              <a:t>6</a:t>
            </a:fld>
            <a:endParaRPr lang="en-GB" dirty="0"/>
          </a:p>
        </p:txBody>
      </p:sp>
    </p:spTree>
    <p:extLst>
      <p:ext uri="{BB962C8B-B14F-4D97-AF65-F5344CB8AC3E}">
        <p14:creationId xmlns:p14="http://schemas.microsoft.com/office/powerpoint/2010/main" val="41725329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ll">
    <p:spTree>
      <p:nvGrpSpPr>
        <p:cNvPr id="1" name=""/>
        <p:cNvGrpSpPr/>
        <p:nvPr/>
      </p:nvGrpSpPr>
      <p:grpSpPr>
        <a:xfrm>
          <a:off x="0" y="0"/>
          <a:ext cx="0" cy="0"/>
          <a:chOff x="0" y="0"/>
          <a:chExt cx="0" cy="0"/>
        </a:xfrm>
      </p:grpSpPr>
      <p:grpSp>
        <p:nvGrpSpPr>
          <p:cNvPr id="19" name="Group 18"/>
          <p:cNvGrpSpPr/>
          <p:nvPr userDrawn="1"/>
        </p:nvGrpSpPr>
        <p:grpSpPr>
          <a:xfrm>
            <a:off x="0" y="5308980"/>
            <a:ext cx="9144000" cy="1598192"/>
            <a:chOff x="0" y="5308979"/>
            <a:chExt cx="9144000" cy="1598192"/>
          </a:xfrm>
        </p:grpSpPr>
        <p:sp>
          <p:nvSpPr>
            <p:cNvPr id="20" name="TextBox 19"/>
            <p:cNvSpPr txBox="1"/>
            <p:nvPr userDrawn="1"/>
          </p:nvSpPr>
          <p:spPr>
            <a:xfrm>
              <a:off x="0" y="6291618"/>
              <a:ext cx="9144000" cy="615553"/>
            </a:xfrm>
            <a:prstGeom prst="rect">
              <a:avLst/>
            </a:prstGeom>
            <a:solidFill>
              <a:srgbClr val="3A4972"/>
            </a:solidFill>
          </p:spPr>
          <p:txBody>
            <a:bodyPr wrap="square" rtlCol="0">
              <a:spAutoFit/>
            </a:bodyPr>
            <a:lstStyle/>
            <a:p>
              <a:pPr algn="ctr" fontAlgn="base">
                <a:spcBef>
                  <a:spcPct val="20000"/>
                </a:spcBef>
                <a:spcAft>
                  <a:spcPct val="0"/>
                </a:spcAft>
              </a:pPr>
              <a:endParaRPr lang="en-US" sz="1000" b="1" dirty="0">
                <a:solidFill>
                  <a:srgbClr val="FFFFFF"/>
                </a:solidFill>
                <a:cs typeface="Arial" pitchFamily="34" charset="0"/>
              </a:endParaRPr>
            </a:p>
            <a:p>
              <a:pPr algn="ctr" fontAlgn="base">
                <a:spcBef>
                  <a:spcPct val="20000"/>
                </a:spcBef>
                <a:spcAft>
                  <a:spcPct val="0"/>
                </a:spcAft>
              </a:pPr>
              <a:r>
                <a:rPr lang="en-US" sz="1000" b="1" dirty="0">
                  <a:solidFill>
                    <a:srgbClr val="FFFFFF"/>
                  </a:solidFill>
                  <a:cs typeface="Arial" pitchFamily="34" charset="0"/>
                </a:rPr>
                <a:t>                                                                                          Provided by:</a:t>
              </a:r>
            </a:p>
            <a:p>
              <a:pPr algn="ctr" fontAlgn="base">
                <a:spcBef>
                  <a:spcPct val="20000"/>
                </a:spcBef>
                <a:spcAft>
                  <a:spcPct val="0"/>
                </a:spcAft>
              </a:pPr>
              <a:endParaRPr lang="en-US" sz="1000" b="1" dirty="0">
                <a:solidFill>
                  <a:srgbClr val="FFFFFF"/>
                </a:solidFill>
                <a:cs typeface="Arial" pitchFamily="34" charset="0"/>
              </a:endParaRPr>
            </a:p>
          </p:txBody>
        </p:sp>
        <p:pic>
          <p:nvPicPr>
            <p:cNvPr id="26" name="Picture 50" descr="DEL_COL"/>
            <p:cNvPicPr>
              <a:picLocks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6605714" y="6493872"/>
              <a:ext cx="955145" cy="248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Box 26"/>
            <p:cNvSpPr txBox="1"/>
            <p:nvPr userDrawn="1"/>
          </p:nvSpPr>
          <p:spPr>
            <a:xfrm>
              <a:off x="0" y="6127845"/>
              <a:ext cx="9144000" cy="184666"/>
            </a:xfrm>
            <a:prstGeom prst="rect">
              <a:avLst/>
            </a:prstGeom>
            <a:solidFill>
              <a:srgbClr val="D88C02"/>
            </a:solidFill>
          </p:spPr>
          <p:txBody>
            <a:bodyPr wrap="square" rtlCol="0">
              <a:spAutoFit/>
            </a:bodyPr>
            <a:lstStyle/>
            <a:p>
              <a:pPr algn="ctr" fontAlgn="base">
                <a:spcBef>
                  <a:spcPct val="20000"/>
                </a:spcBef>
                <a:spcAft>
                  <a:spcPct val="0"/>
                </a:spcAft>
              </a:pPr>
              <a:r>
                <a:rPr lang="en-US" sz="600" b="1" dirty="0">
                  <a:solidFill>
                    <a:srgbClr val="002776"/>
                  </a:solidFill>
                  <a:cs typeface="Arial" pitchFamily="34" charset="0"/>
                </a:rPr>
                <a:t> 	</a:t>
              </a:r>
            </a:p>
          </p:txBody>
        </p:sp>
        <p:pic>
          <p:nvPicPr>
            <p:cNvPr id="28" name="Picture 27" descr="CBI.Final.CMYK - Copy.gif.jpg"/>
            <p:cNvPicPr>
              <a:picLocks noChangeAspect="1"/>
            </p:cNvPicPr>
            <p:nvPr userDrawn="1"/>
          </p:nvPicPr>
          <p:blipFill>
            <a:blip r:embed="rId3" cstate="print"/>
            <a:stretch>
              <a:fillRect/>
            </a:stretch>
          </p:blipFill>
          <p:spPr>
            <a:xfrm>
              <a:off x="344697" y="5308979"/>
              <a:ext cx="1030224" cy="1371600"/>
            </a:xfrm>
            <a:prstGeom prst="rect">
              <a:avLst/>
            </a:prstGeom>
          </p:spPr>
        </p:pic>
      </p:grpSp>
      <p:sp>
        <p:nvSpPr>
          <p:cNvPr id="13" name="TextBox 12"/>
          <p:cNvSpPr txBox="1"/>
          <p:nvPr userDrawn="1"/>
        </p:nvSpPr>
        <p:spPr>
          <a:xfrm>
            <a:off x="7772400" y="6457891"/>
            <a:ext cx="1371600" cy="307777"/>
          </a:xfrm>
          <a:prstGeom prst="rect">
            <a:avLst/>
          </a:prstGeom>
          <a:noFill/>
        </p:spPr>
        <p:txBody>
          <a:bodyPr wrap="square" rtlCol="0">
            <a:spAutoFit/>
          </a:bodyPr>
          <a:lstStyle/>
          <a:p>
            <a:r>
              <a:rPr lang="en-US" sz="1400" b="1" dirty="0" smtClean="0">
                <a:solidFill>
                  <a:schemeClr val="bg1"/>
                </a:solidFill>
              </a:rPr>
              <a:t>Page </a:t>
            </a:r>
            <a:fld id="{A5CB82B6-8113-459A-A2E5-8FF8E076C453}" type="slidenum">
              <a:rPr lang="en-US" sz="1400" b="1" smtClean="0">
                <a:solidFill>
                  <a:schemeClr val="bg1"/>
                </a:solidFill>
              </a:rPr>
              <a:pPr/>
              <a:t>‹#›</a:t>
            </a:fld>
            <a:endParaRPr lang="en-CA" sz="1400" b="1" dirty="0" smtClean="0">
              <a:solidFill>
                <a:schemeClr val="bg1"/>
              </a:solidFill>
            </a:endParaRPr>
          </a:p>
        </p:txBody>
      </p:sp>
    </p:spTree>
    <p:extLst>
      <p:ext uri="{BB962C8B-B14F-4D97-AF65-F5344CB8AC3E}">
        <p14:creationId xmlns:p14="http://schemas.microsoft.com/office/powerpoint/2010/main" val="3529995501"/>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43410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411480" y="2773363"/>
            <a:ext cx="4325112" cy="824841"/>
          </a:xfrm>
          <a:prstGeom prst="rect">
            <a:avLst/>
          </a:prstGeom>
        </p:spPr>
        <p:txBody>
          <a:bodyPr>
            <a:spAutoFit/>
          </a:bodyPr>
          <a:lstStyle>
            <a:lvl1pPr>
              <a:lnSpc>
                <a:spcPct val="85000"/>
              </a:lnSpc>
              <a:defRPr sz="2800" b="1" smtClean="0">
                <a:latin typeface="+mj-lt"/>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411480" y="3694176"/>
            <a:ext cx="4325112" cy="830997"/>
          </a:xfrm>
          <a:prstGeom prst="rect">
            <a:avLst/>
          </a:prstGeom>
        </p:spPr>
        <p:txBody>
          <a:bodyPr>
            <a:spAutoFit/>
          </a:bodyPr>
          <a:lstStyle>
            <a:lvl1pPr>
              <a:lnSpc>
                <a:spcPct val="100000"/>
              </a:lnSpc>
              <a:defRPr sz="2400" b="0" smtClean="0">
                <a:latin typeface="Arial" pitchFamily="34" charset="0"/>
              </a:defRPr>
            </a:lvl1pPr>
          </a:lstStyle>
          <a:p>
            <a:r>
              <a:rPr lang="en-US" smtClean="0"/>
              <a:t>Click to edit Master subtitle style</a:t>
            </a:r>
            <a:endParaRPr smtClean="0"/>
          </a:p>
        </p:txBody>
      </p:sp>
      <p:grpSp>
        <p:nvGrpSpPr>
          <p:cNvPr id="20" name="Group 19"/>
          <p:cNvGrpSpPr/>
          <p:nvPr userDrawn="1"/>
        </p:nvGrpSpPr>
        <p:grpSpPr>
          <a:xfrm>
            <a:off x="0" y="5308980"/>
            <a:ext cx="9144000" cy="1598192"/>
            <a:chOff x="0" y="5308979"/>
            <a:chExt cx="9144000" cy="1598192"/>
          </a:xfrm>
        </p:grpSpPr>
        <p:sp>
          <p:nvSpPr>
            <p:cNvPr id="21" name="TextBox 20"/>
            <p:cNvSpPr txBox="1"/>
            <p:nvPr userDrawn="1"/>
          </p:nvSpPr>
          <p:spPr>
            <a:xfrm>
              <a:off x="0" y="6291618"/>
              <a:ext cx="9144000" cy="615553"/>
            </a:xfrm>
            <a:prstGeom prst="rect">
              <a:avLst/>
            </a:prstGeom>
            <a:solidFill>
              <a:srgbClr val="3A4972"/>
            </a:solidFill>
          </p:spPr>
          <p:txBody>
            <a:bodyPr wrap="square" rtlCol="0">
              <a:spAutoFit/>
            </a:bodyPr>
            <a:lstStyle/>
            <a:p>
              <a:pPr algn="ctr" fontAlgn="base">
                <a:spcBef>
                  <a:spcPct val="20000"/>
                </a:spcBef>
                <a:spcAft>
                  <a:spcPct val="0"/>
                </a:spcAft>
              </a:pPr>
              <a:endParaRPr lang="en-US" sz="1000" b="1" dirty="0">
                <a:solidFill>
                  <a:srgbClr val="FFFFFF"/>
                </a:solidFill>
                <a:cs typeface="Arial" pitchFamily="34" charset="0"/>
              </a:endParaRPr>
            </a:p>
            <a:p>
              <a:pPr algn="ctr" fontAlgn="base">
                <a:spcBef>
                  <a:spcPct val="20000"/>
                </a:spcBef>
                <a:spcAft>
                  <a:spcPct val="0"/>
                </a:spcAft>
              </a:pPr>
              <a:r>
                <a:rPr lang="en-US" sz="1000" b="1" dirty="0">
                  <a:solidFill>
                    <a:srgbClr val="FFFFFF"/>
                  </a:solidFill>
                  <a:cs typeface="Arial" pitchFamily="34" charset="0"/>
                </a:rPr>
                <a:t>                                                                                          Provided by:</a:t>
              </a:r>
            </a:p>
            <a:p>
              <a:pPr algn="ctr" fontAlgn="base">
                <a:spcBef>
                  <a:spcPct val="20000"/>
                </a:spcBef>
                <a:spcAft>
                  <a:spcPct val="0"/>
                </a:spcAft>
              </a:pPr>
              <a:endParaRPr lang="en-US" sz="1000" b="1" dirty="0">
                <a:solidFill>
                  <a:srgbClr val="FFFFFF"/>
                </a:solidFill>
                <a:cs typeface="Arial" pitchFamily="34" charset="0"/>
              </a:endParaRPr>
            </a:p>
          </p:txBody>
        </p:sp>
        <p:pic>
          <p:nvPicPr>
            <p:cNvPr id="22" name="Picture 50" descr="DEL_COL"/>
            <p:cNvPicPr>
              <a:picLocks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6605714" y="6493872"/>
              <a:ext cx="955145" cy="248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Box 22"/>
            <p:cNvSpPr txBox="1"/>
            <p:nvPr userDrawn="1"/>
          </p:nvSpPr>
          <p:spPr>
            <a:xfrm>
              <a:off x="0" y="6127845"/>
              <a:ext cx="9144000" cy="184666"/>
            </a:xfrm>
            <a:prstGeom prst="rect">
              <a:avLst/>
            </a:prstGeom>
            <a:solidFill>
              <a:srgbClr val="D88C02"/>
            </a:solidFill>
          </p:spPr>
          <p:txBody>
            <a:bodyPr wrap="square" rtlCol="0">
              <a:spAutoFit/>
            </a:bodyPr>
            <a:lstStyle/>
            <a:p>
              <a:pPr algn="ctr" fontAlgn="base">
                <a:spcBef>
                  <a:spcPct val="20000"/>
                </a:spcBef>
                <a:spcAft>
                  <a:spcPct val="0"/>
                </a:spcAft>
              </a:pPr>
              <a:r>
                <a:rPr lang="en-US" sz="600" b="1" dirty="0">
                  <a:solidFill>
                    <a:srgbClr val="002776"/>
                  </a:solidFill>
                  <a:cs typeface="Arial" pitchFamily="34" charset="0"/>
                </a:rPr>
                <a:t> 	</a:t>
              </a:r>
            </a:p>
          </p:txBody>
        </p:sp>
        <p:pic>
          <p:nvPicPr>
            <p:cNvPr id="24" name="Picture 23" descr="CBI.Final.CMYK - Copy.gif.jpg"/>
            <p:cNvPicPr>
              <a:picLocks noChangeAspect="1"/>
            </p:cNvPicPr>
            <p:nvPr userDrawn="1"/>
          </p:nvPicPr>
          <p:blipFill>
            <a:blip r:embed="rId3" cstate="print"/>
            <a:stretch>
              <a:fillRect/>
            </a:stretch>
          </p:blipFill>
          <p:spPr>
            <a:xfrm>
              <a:off x="344697" y="5308979"/>
              <a:ext cx="1030224" cy="1371600"/>
            </a:xfrm>
            <a:prstGeom prst="rect">
              <a:avLst/>
            </a:prstGeom>
          </p:spPr>
        </p:pic>
      </p:grpSp>
      <p:sp>
        <p:nvSpPr>
          <p:cNvPr id="26" name="TextBox 25"/>
          <p:cNvSpPr txBox="1"/>
          <p:nvPr userDrawn="1"/>
        </p:nvSpPr>
        <p:spPr>
          <a:xfrm>
            <a:off x="7772400" y="6457891"/>
            <a:ext cx="1371600" cy="307777"/>
          </a:xfrm>
          <a:prstGeom prst="rect">
            <a:avLst/>
          </a:prstGeom>
          <a:noFill/>
        </p:spPr>
        <p:txBody>
          <a:bodyPr wrap="square" rtlCol="0">
            <a:spAutoFit/>
          </a:bodyPr>
          <a:lstStyle/>
          <a:p>
            <a:r>
              <a:rPr lang="en-US" sz="1400" b="1" dirty="0" smtClean="0">
                <a:solidFill>
                  <a:schemeClr val="bg1"/>
                </a:solidFill>
              </a:rPr>
              <a:t>Page </a:t>
            </a:r>
            <a:fld id="{A5CB82B6-8113-459A-A2E5-8FF8E076C453}" type="slidenum">
              <a:rPr lang="en-US" sz="1400" b="1" smtClean="0">
                <a:solidFill>
                  <a:schemeClr val="bg1"/>
                </a:solidFill>
              </a:rPr>
              <a:pPr/>
              <a:t>‹#›</a:t>
            </a:fld>
            <a:endParaRPr lang="en-CA" sz="1400" b="1" dirty="0" smtClean="0">
              <a:solidFill>
                <a:schemeClr val="bg1"/>
              </a:solidFill>
            </a:endParaRPr>
          </a:p>
        </p:txBody>
      </p:sp>
    </p:spTree>
    <p:extLst>
      <p:ext uri="{BB962C8B-B14F-4D97-AF65-F5344CB8AC3E}">
        <p14:creationId xmlns:p14="http://schemas.microsoft.com/office/powerpoint/2010/main" val="65617635"/>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1_Divider 2">
    <p:bg>
      <p:bgPr>
        <a:solidFill>
          <a:schemeClr val="accent2"/>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auto">
          <a:xfrm>
            <a:off x="411480" y="2732364"/>
            <a:ext cx="8330184" cy="772519"/>
          </a:xfrm>
          <a:prstGeom prst="rect">
            <a:avLst/>
          </a:prstGeom>
        </p:spPr>
        <p:txBody>
          <a:bodyPr anchor="b" anchorCtr="0">
            <a:spAutoFit/>
          </a:bodyPr>
          <a:lstStyle>
            <a:lvl1pPr>
              <a:lnSpc>
                <a:spcPct val="85000"/>
              </a:lnSpc>
              <a:defRPr sz="5200" b="0" smtClean="0">
                <a:solidFill>
                  <a:schemeClr val="bg1"/>
                </a:solidFill>
                <a:latin typeface="Times New Roman" pitchFamily="18" charset="0"/>
                <a:cs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auto">
          <a:xfrm>
            <a:off x="411480" y="3694177"/>
            <a:ext cx="8330184" cy="584775"/>
          </a:xfrm>
          <a:prstGeom prst="rect">
            <a:avLst/>
          </a:prstGeom>
        </p:spPr>
        <p:txBody>
          <a:bodyPr>
            <a:spAutoFit/>
          </a:bodyPr>
          <a:lstStyle>
            <a:lvl1pPr>
              <a:lnSpc>
                <a:spcPct val="100000"/>
              </a:lnSpc>
              <a:defRPr sz="3200" b="0" smtClean="0">
                <a:solidFill>
                  <a:schemeClr val="bg1"/>
                </a:solidFill>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2687209170"/>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vider 2">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auto">
          <a:xfrm>
            <a:off x="411480" y="2732364"/>
            <a:ext cx="8330184" cy="772519"/>
          </a:xfrm>
          <a:prstGeom prst="rect">
            <a:avLst/>
          </a:prstGeom>
        </p:spPr>
        <p:txBody>
          <a:bodyPr anchor="b" anchorCtr="0">
            <a:spAutoFit/>
          </a:bodyPr>
          <a:lstStyle>
            <a:lvl1pPr>
              <a:lnSpc>
                <a:spcPct val="85000"/>
              </a:lnSpc>
              <a:defRPr sz="5200" b="0" smtClean="0">
                <a:solidFill>
                  <a:schemeClr val="bg1"/>
                </a:solidFill>
                <a:latin typeface="Times New Roman" pitchFamily="18" charset="0"/>
                <a:cs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auto">
          <a:xfrm>
            <a:off x="411480" y="3694177"/>
            <a:ext cx="8330184" cy="584775"/>
          </a:xfrm>
          <a:prstGeom prst="rect">
            <a:avLst/>
          </a:prstGeom>
        </p:spPr>
        <p:txBody>
          <a:bodyPr>
            <a:spAutoFit/>
          </a:bodyPr>
          <a:lstStyle>
            <a:lvl1pPr>
              <a:lnSpc>
                <a:spcPct val="100000"/>
              </a:lnSpc>
              <a:defRPr sz="3200" b="0" smtClean="0">
                <a:solidFill>
                  <a:schemeClr val="bg1"/>
                </a:solidFill>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4230191087"/>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2896"/>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Placeholder 10"/>
          <p:cNvSpPr>
            <a:spLocks noGrp="1"/>
          </p:cNvSpPr>
          <p:nvPr>
            <p:ph type="title"/>
          </p:nvPr>
        </p:nvSpPr>
        <p:spPr bwMode="gray">
          <a:xfrm>
            <a:off x="414337" y="450280"/>
            <a:ext cx="8330184" cy="332399"/>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4" name="Line 47"/>
          <p:cNvSpPr>
            <a:spLocks noChangeShapeType="1"/>
          </p:cNvSpPr>
          <p:nvPr userDrawn="1"/>
        </p:nvSpPr>
        <p:spPr bwMode="invGray">
          <a:xfrm>
            <a:off x="401637" y="815150"/>
            <a:ext cx="8335963" cy="0"/>
          </a:xfrm>
          <a:prstGeom prst="line">
            <a:avLst/>
          </a:prstGeom>
          <a:noFill/>
          <a:ln w="28575">
            <a:solidFill>
              <a:schemeClr val="accent1"/>
            </a:solidFill>
            <a:round/>
            <a:headEnd/>
            <a:tailEnd/>
          </a:ln>
          <a:effectLst/>
        </p:spPr>
        <p:txBody>
          <a:bodyPr wrap="none" anchor="ctr"/>
          <a:lstStyle/>
          <a:p>
            <a:pPr algn="ctr" fontAlgn="base">
              <a:lnSpc>
                <a:spcPct val="106000"/>
              </a:lnSpc>
              <a:spcBef>
                <a:spcPct val="20000"/>
              </a:spcBef>
              <a:spcAft>
                <a:spcPct val="0"/>
              </a:spcAft>
              <a:buFont typeface="Wingdings 2" pitchFamily="18" charset="2"/>
              <a:buNone/>
              <a:defRPr/>
            </a:pPr>
            <a:endParaRPr lang="en-US" sz="1100" b="1" dirty="0">
              <a:solidFill>
                <a:srgbClr val="002776"/>
              </a:solidFill>
              <a:cs typeface="Arial" pitchFamily="34" charset="0"/>
            </a:endParaRPr>
          </a:p>
        </p:txBody>
      </p:sp>
      <p:sp>
        <p:nvSpPr>
          <p:cNvPr id="5" name="TextBox 4"/>
          <p:cNvSpPr txBox="1"/>
          <p:nvPr userDrawn="1"/>
        </p:nvSpPr>
        <p:spPr>
          <a:xfrm>
            <a:off x="7772400" y="6457891"/>
            <a:ext cx="1371600" cy="307777"/>
          </a:xfrm>
          <a:prstGeom prst="rect">
            <a:avLst/>
          </a:prstGeom>
          <a:noFill/>
        </p:spPr>
        <p:txBody>
          <a:bodyPr wrap="square" rtlCol="0">
            <a:spAutoFit/>
          </a:bodyPr>
          <a:lstStyle/>
          <a:p>
            <a:r>
              <a:rPr lang="en-US" sz="1400" b="1" dirty="0" smtClean="0">
                <a:solidFill>
                  <a:schemeClr val="bg1"/>
                </a:solidFill>
              </a:rPr>
              <a:t>Page </a:t>
            </a:r>
            <a:fld id="{A5CB82B6-8113-459A-A2E5-8FF8E076C453}" type="slidenum">
              <a:rPr lang="en-US" sz="1400" b="1" smtClean="0">
                <a:solidFill>
                  <a:schemeClr val="bg1"/>
                </a:solidFill>
              </a:rPr>
              <a:pPr/>
              <a:t>‹#›</a:t>
            </a:fld>
            <a:endParaRPr lang="en-CA" sz="1400" b="1" dirty="0" smtClean="0">
              <a:solidFill>
                <a:schemeClr val="bg1"/>
              </a:solidFill>
            </a:endParaRPr>
          </a:p>
        </p:txBody>
      </p:sp>
    </p:spTree>
    <p:extLst>
      <p:ext uri="{BB962C8B-B14F-4D97-AF65-F5344CB8AC3E}">
        <p14:creationId xmlns:p14="http://schemas.microsoft.com/office/powerpoint/2010/main" val="7814615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11" name="Title Placeholder 10"/>
          <p:cNvSpPr>
            <a:spLocks noGrp="1"/>
          </p:cNvSpPr>
          <p:nvPr>
            <p:ph type="title"/>
          </p:nvPr>
        </p:nvSpPr>
        <p:spPr bwMode="gray">
          <a:xfrm>
            <a:off x="414337" y="450280"/>
            <a:ext cx="8330184" cy="332399"/>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6" name="Content Placeholder 20"/>
          <p:cNvSpPr>
            <a:spLocks noGrp="1"/>
          </p:cNvSpPr>
          <p:nvPr>
            <p:ph sz="quarter" idx="12"/>
          </p:nvPr>
        </p:nvSpPr>
        <p:spPr bwMode="gray">
          <a:xfrm>
            <a:off x="411479" y="1399030"/>
            <a:ext cx="2651760" cy="48828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0"/>
          <p:cNvSpPr>
            <a:spLocks noGrp="1"/>
          </p:cNvSpPr>
          <p:nvPr>
            <p:ph sz="quarter" idx="13"/>
          </p:nvPr>
        </p:nvSpPr>
        <p:spPr bwMode="gray">
          <a:xfrm>
            <a:off x="3239787" y="1399030"/>
            <a:ext cx="2651760" cy="48828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20"/>
          <p:cNvSpPr>
            <a:spLocks noGrp="1"/>
          </p:cNvSpPr>
          <p:nvPr>
            <p:ph sz="quarter" idx="14"/>
          </p:nvPr>
        </p:nvSpPr>
        <p:spPr bwMode="gray">
          <a:xfrm>
            <a:off x="6060896" y="1399030"/>
            <a:ext cx="2651760" cy="48828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Line 47"/>
          <p:cNvSpPr>
            <a:spLocks noChangeShapeType="1"/>
          </p:cNvSpPr>
          <p:nvPr userDrawn="1"/>
        </p:nvSpPr>
        <p:spPr bwMode="invGray">
          <a:xfrm>
            <a:off x="401637" y="803275"/>
            <a:ext cx="8335963" cy="0"/>
          </a:xfrm>
          <a:prstGeom prst="line">
            <a:avLst/>
          </a:prstGeom>
          <a:noFill/>
          <a:ln w="28575">
            <a:solidFill>
              <a:schemeClr val="accent1"/>
            </a:solidFill>
            <a:round/>
            <a:headEnd/>
            <a:tailEnd/>
          </a:ln>
          <a:effectLst/>
        </p:spPr>
        <p:txBody>
          <a:bodyPr wrap="none" anchor="ctr"/>
          <a:lstStyle/>
          <a:p>
            <a:pPr algn="ctr" fontAlgn="base">
              <a:lnSpc>
                <a:spcPct val="106000"/>
              </a:lnSpc>
              <a:spcBef>
                <a:spcPct val="20000"/>
              </a:spcBef>
              <a:spcAft>
                <a:spcPct val="0"/>
              </a:spcAft>
              <a:buFont typeface="Wingdings 2" pitchFamily="18" charset="2"/>
              <a:buNone/>
              <a:defRPr/>
            </a:pPr>
            <a:endParaRPr lang="en-US" sz="1100" b="1" dirty="0">
              <a:solidFill>
                <a:srgbClr val="002776"/>
              </a:solidFill>
              <a:cs typeface="Arial" pitchFamily="34" charset="0"/>
            </a:endParaRPr>
          </a:p>
        </p:txBody>
      </p:sp>
      <p:sp>
        <p:nvSpPr>
          <p:cNvPr id="10" name="TextBox 9"/>
          <p:cNvSpPr txBox="1"/>
          <p:nvPr userDrawn="1"/>
        </p:nvSpPr>
        <p:spPr>
          <a:xfrm>
            <a:off x="7772400" y="6457891"/>
            <a:ext cx="1371600" cy="307777"/>
          </a:xfrm>
          <a:prstGeom prst="rect">
            <a:avLst/>
          </a:prstGeom>
          <a:noFill/>
        </p:spPr>
        <p:txBody>
          <a:bodyPr wrap="square" rtlCol="0">
            <a:spAutoFit/>
          </a:bodyPr>
          <a:lstStyle/>
          <a:p>
            <a:r>
              <a:rPr lang="en-US" sz="1400" b="1" dirty="0" smtClean="0">
                <a:solidFill>
                  <a:schemeClr val="bg1"/>
                </a:solidFill>
              </a:rPr>
              <a:t>Page </a:t>
            </a:r>
            <a:fld id="{A5CB82B6-8113-459A-A2E5-8FF8E076C453}" type="slidenum">
              <a:rPr lang="en-US" sz="1400" b="1" smtClean="0">
                <a:solidFill>
                  <a:schemeClr val="bg1"/>
                </a:solidFill>
              </a:rPr>
              <a:pPr/>
              <a:t>‹#›</a:t>
            </a:fld>
            <a:endParaRPr lang="en-CA" sz="1400" b="1" dirty="0" smtClean="0">
              <a:solidFill>
                <a:schemeClr val="bg1"/>
              </a:solidFill>
            </a:endParaRPr>
          </a:p>
        </p:txBody>
      </p:sp>
    </p:spTree>
    <p:extLst>
      <p:ext uri="{BB962C8B-B14F-4D97-AF65-F5344CB8AC3E}">
        <p14:creationId xmlns:p14="http://schemas.microsoft.com/office/powerpoint/2010/main" val="30460476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0"/>
          <p:cNvSpPr>
            <a:spLocks noGrp="1"/>
          </p:cNvSpPr>
          <p:nvPr>
            <p:ph type="title"/>
          </p:nvPr>
        </p:nvSpPr>
        <p:spPr bwMode="gray">
          <a:xfrm>
            <a:off x="414337" y="450280"/>
            <a:ext cx="8330184" cy="332399"/>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dirty="0" smtClean="0"/>
              <a:t>Click to edit Master title style</a:t>
            </a:r>
            <a:endParaRPr lang="en-US" dirty="0"/>
          </a:p>
        </p:txBody>
      </p:sp>
    </p:spTree>
    <p:extLst>
      <p:ext uri="{BB962C8B-B14F-4D97-AF65-F5344CB8AC3E}">
        <p14:creationId xmlns:p14="http://schemas.microsoft.com/office/powerpoint/2010/main" val="12304356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7" y="450279"/>
            <a:ext cx="8330184" cy="329184"/>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11480" y="1400176"/>
            <a:ext cx="8330184" cy="167994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extBox 5"/>
          <p:cNvSpPr txBox="1"/>
          <p:nvPr userDrawn="1"/>
        </p:nvSpPr>
        <p:spPr>
          <a:xfrm>
            <a:off x="7772400" y="6457891"/>
            <a:ext cx="1371600" cy="307777"/>
          </a:xfrm>
          <a:prstGeom prst="rect">
            <a:avLst/>
          </a:prstGeom>
          <a:noFill/>
        </p:spPr>
        <p:txBody>
          <a:bodyPr wrap="square" rtlCol="0">
            <a:spAutoFit/>
          </a:bodyPr>
          <a:lstStyle/>
          <a:p>
            <a:r>
              <a:rPr lang="en-US" sz="1400" b="1" dirty="0" smtClean="0">
                <a:solidFill>
                  <a:schemeClr val="bg1"/>
                </a:solidFill>
              </a:rPr>
              <a:t>Page </a:t>
            </a:r>
            <a:fld id="{A5CB82B6-8113-459A-A2E5-8FF8E076C453}" type="slidenum">
              <a:rPr lang="en-US" sz="1400" b="1" smtClean="0">
                <a:solidFill>
                  <a:schemeClr val="bg1"/>
                </a:solidFill>
              </a:rPr>
              <a:pPr/>
              <a:t>‹#›</a:t>
            </a:fld>
            <a:endParaRPr lang="en-CA" sz="1400" b="1" dirty="0" smtClean="0">
              <a:solidFill>
                <a:schemeClr val="bg1"/>
              </a:solidFill>
            </a:endParaRPr>
          </a:p>
        </p:txBody>
      </p:sp>
    </p:spTree>
    <p:extLst>
      <p:ext uri="{BB962C8B-B14F-4D97-AF65-F5344CB8AC3E}">
        <p14:creationId xmlns:p14="http://schemas.microsoft.com/office/powerpoint/2010/main" val="244695336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grpSp>
        <p:nvGrpSpPr>
          <p:cNvPr id="4" name="Group 14"/>
          <p:cNvGrpSpPr/>
          <p:nvPr userDrawn="1"/>
        </p:nvGrpSpPr>
        <p:grpSpPr>
          <a:xfrm>
            <a:off x="0" y="5308980"/>
            <a:ext cx="9144000" cy="1598192"/>
            <a:chOff x="0" y="5308979"/>
            <a:chExt cx="9144000" cy="1598192"/>
          </a:xfrm>
        </p:grpSpPr>
        <p:sp>
          <p:nvSpPr>
            <p:cNvPr id="7" name="TextBox 6"/>
            <p:cNvSpPr txBox="1"/>
            <p:nvPr userDrawn="1"/>
          </p:nvSpPr>
          <p:spPr>
            <a:xfrm>
              <a:off x="0" y="6291618"/>
              <a:ext cx="9144000" cy="615553"/>
            </a:xfrm>
            <a:prstGeom prst="rect">
              <a:avLst/>
            </a:prstGeom>
            <a:solidFill>
              <a:srgbClr val="3A4972"/>
            </a:solidFill>
          </p:spPr>
          <p:txBody>
            <a:bodyPr wrap="square" rtlCol="0">
              <a:spAutoFit/>
            </a:bodyPr>
            <a:lstStyle/>
            <a:p>
              <a:pPr algn="ctr" fontAlgn="base">
                <a:spcBef>
                  <a:spcPct val="20000"/>
                </a:spcBef>
                <a:spcAft>
                  <a:spcPct val="0"/>
                </a:spcAft>
              </a:pPr>
              <a:endParaRPr lang="en-US" sz="1000" b="1" dirty="0">
                <a:solidFill>
                  <a:srgbClr val="FFFFFF"/>
                </a:solidFill>
                <a:cs typeface="Arial" pitchFamily="34" charset="0"/>
              </a:endParaRPr>
            </a:p>
            <a:p>
              <a:pPr algn="ctr" fontAlgn="base">
                <a:spcBef>
                  <a:spcPct val="20000"/>
                </a:spcBef>
                <a:spcAft>
                  <a:spcPct val="0"/>
                </a:spcAft>
              </a:pPr>
              <a:r>
                <a:rPr lang="en-US" sz="1000" b="1" dirty="0">
                  <a:solidFill>
                    <a:srgbClr val="FFFFFF"/>
                  </a:solidFill>
                  <a:cs typeface="Arial" pitchFamily="34" charset="0"/>
                </a:rPr>
                <a:t>                                                                                          Provided by:</a:t>
              </a:r>
            </a:p>
            <a:p>
              <a:pPr algn="ctr" fontAlgn="base">
                <a:spcBef>
                  <a:spcPct val="20000"/>
                </a:spcBef>
                <a:spcAft>
                  <a:spcPct val="0"/>
                </a:spcAft>
              </a:pPr>
              <a:endParaRPr lang="en-US" sz="1000" b="1" dirty="0">
                <a:solidFill>
                  <a:srgbClr val="FFFFFF"/>
                </a:solidFill>
                <a:cs typeface="Arial" pitchFamily="34" charset="0"/>
              </a:endParaRPr>
            </a:p>
          </p:txBody>
        </p:sp>
        <p:pic>
          <p:nvPicPr>
            <p:cNvPr id="8" name="Picture 50" descr="DEL_COL"/>
            <p:cNvPicPr>
              <a:picLocks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6605714" y="6493872"/>
              <a:ext cx="955145" cy="248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userDrawn="1"/>
          </p:nvSpPr>
          <p:spPr>
            <a:xfrm>
              <a:off x="0" y="6100549"/>
              <a:ext cx="9144000" cy="184666"/>
            </a:xfrm>
            <a:prstGeom prst="rect">
              <a:avLst/>
            </a:prstGeom>
            <a:solidFill>
              <a:srgbClr val="D88C02"/>
            </a:solidFill>
          </p:spPr>
          <p:txBody>
            <a:bodyPr wrap="square" rtlCol="0">
              <a:spAutoFit/>
            </a:bodyPr>
            <a:lstStyle/>
            <a:p>
              <a:pPr algn="ctr" fontAlgn="base">
                <a:spcBef>
                  <a:spcPct val="20000"/>
                </a:spcBef>
                <a:spcAft>
                  <a:spcPct val="0"/>
                </a:spcAft>
              </a:pPr>
              <a:r>
                <a:rPr lang="en-US" sz="600" b="1" dirty="0">
                  <a:solidFill>
                    <a:srgbClr val="002776"/>
                  </a:solidFill>
                  <a:cs typeface="Arial" pitchFamily="34" charset="0"/>
                </a:rPr>
                <a:t> 	</a:t>
              </a:r>
            </a:p>
          </p:txBody>
        </p:sp>
        <p:pic>
          <p:nvPicPr>
            <p:cNvPr id="10" name="Picture 9" descr="CBI.Final.CMYK - Copy.gif.jpg"/>
            <p:cNvPicPr>
              <a:picLocks noChangeAspect="1"/>
            </p:cNvPicPr>
            <p:nvPr userDrawn="1"/>
          </p:nvPicPr>
          <p:blipFill>
            <a:blip r:embed="rId3" cstate="print"/>
            <a:stretch>
              <a:fillRect/>
            </a:stretch>
          </p:blipFill>
          <p:spPr>
            <a:xfrm>
              <a:off x="344697" y="5308979"/>
              <a:ext cx="1030224" cy="1371600"/>
            </a:xfrm>
            <a:prstGeom prst="rect">
              <a:avLst/>
            </a:prstGeom>
          </p:spPr>
        </p:pic>
      </p:grpSp>
    </p:spTree>
    <p:extLst>
      <p:ext uri="{BB962C8B-B14F-4D97-AF65-F5344CB8AC3E}">
        <p14:creationId xmlns:p14="http://schemas.microsoft.com/office/powerpoint/2010/main" val="4237179354"/>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2" name="Group 21"/>
          <p:cNvGrpSpPr/>
          <p:nvPr userDrawn="1"/>
        </p:nvGrpSpPr>
        <p:grpSpPr>
          <a:xfrm>
            <a:off x="0" y="5308980"/>
            <a:ext cx="9144000" cy="1598192"/>
            <a:chOff x="0" y="5308979"/>
            <a:chExt cx="9144000" cy="1598192"/>
          </a:xfrm>
        </p:grpSpPr>
        <p:sp>
          <p:nvSpPr>
            <p:cNvPr id="13" name="TextBox 12"/>
            <p:cNvSpPr txBox="1"/>
            <p:nvPr userDrawn="1"/>
          </p:nvSpPr>
          <p:spPr>
            <a:xfrm>
              <a:off x="0" y="6291618"/>
              <a:ext cx="9144000" cy="615553"/>
            </a:xfrm>
            <a:prstGeom prst="rect">
              <a:avLst/>
            </a:prstGeom>
            <a:solidFill>
              <a:srgbClr val="3A4972"/>
            </a:solidFill>
          </p:spPr>
          <p:txBody>
            <a:bodyPr wrap="square" rtlCol="0">
              <a:spAutoFit/>
            </a:bodyPr>
            <a:lstStyle/>
            <a:p>
              <a:pPr algn="ctr" fontAlgn="base">
                <a:spcBef>
                  <a:spcPct val="20000"/>
                </a:spcBef>
                <a:spcAft>
                  <a:spcPct val="0"/>
                </a:spcAft>
              </a:pPr>
              <a:endParaRPr lang="en-US" sz="1000" b="1" dirty="0">
                <a:solidFill>
                  <a:srgbClr val="FFFFFF"/>
                </a:solidFill>
                <a:cs typeface="Arial" pitchFamily="34" charset="0"/>
              </a:endParaRPr>
            </a:p>
            <a:p>
              <a:pPr algn="ctr" fontAlgn="base">
                <a:spcBef>
                  <a:spcPct val="20000"/>
                </a:spcBef>
                <a:spcAft>
                  <a:spcPct val="0"/>
                </a:spcAft>
              </a:pPr>
              <a:r>
                <a:rPr lang="en-US" sz="1000" b="1" dirty="0">
                  <a:solidFill>
                    <a:srgbClr val="FFFFFF"/>
                  </a:solidFill>
                  <a:cs typeface="Arial" pitchFamily="34" charset="0"/>
                </a:rPr>
                <a:t>                                                                                          Provided by:</a:t>
              </a:r>
            </a:p>
            <a:p>
              <a:pPr algn="ctr" fontAlgn="base">
                <a:spcBef>
                  <a:spcPct val="20000"/>
                </a:spcBef>
                <a:spcAft>
                  <a:spcPct val="0"/>
                </a:spcAft>
              </a:pPr>
              <a:endParaRPr lang="en-US" sz="1000" b="1" dirty="0">
                <a:solidFill>
                  <a:srgbClr val="FFFFFF"/>
                </a:solidFill>
                <a:cs typeface="Arial" pitchFamily="34" charset="0"/>
              </a:endParaRPr>
            </a:p>
          </p:txBody>
        </p:sp>
        <p:pic>
          <p:nvPicPr>
            <p:cNvPr id="16" name="Picture 50" descr="DEL_COL"/>
            <p:cNvPicPr>
              <a:picLocks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gray">
            <a:xfrm>
              <a:off x="6605714" y="6493872"/>
              <a:ext cx="955145" cy="248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p:cNvSpPr txBox="1"/>
            <p:nvPr userDrawn="1"/>
          </p:nvSpPr>
          <p:spPr>
            <a:xfrm>
              <a:off x="0" y="6127845"/>
              <a:ext cx="9144000" cy="184666"/>
            </a:xfrm>
            <a:prstGeom prst="rect">
              <a:avLst/>
            </a:prstGeom>
            <a:solidFill>
              <a:srgbClr val="D88C02"/>
            </a:solidFill>
          </p:spPr>
          <p:txBody>
            <a:bodyPr wrap="square" rtlCol="0">
              <a:spAutoFit/>
            </a:bodyPr>
            <a:lstStyle/>
            <a:p>
              <a:pPr algn="ctr" fontAlgn="base">
                <a:spcBef>
                  <a:spcPct val="20000"/>
                </a:spcBef>
                <a:spcAft>
                  <a:spcPct val="0"/>
                </a:spcAft>
              </a:pPr>
              <a:r>
                <a:rPr lang="en-US" sz="600" b="1" dirty="0">
                  <a:solidFill>
                    <a:srgbClr val="002776"/>
                  </a:solidFill>
                  <a:cs typeface="Arial" pitchFamily="34" charset="0"/>
                </a:rPr>
                <a:t> 	</a:t>
              </a:r>
            </a:p>
          </p:txBody>
        </p:sp>
        <p:pic>
          <p:nvPicPr>
            <p:cNvPr id="21" name="Picture 20" descr="CBI.Final.CMYK - Copy.gif.jpg"/>
            <p:cNvPicPr>
              <a:picLocks noChangeAspect="1"/>
            </p:cNvPicPr>
            <p:nvPr userDrawn="1"/>
          </p:nvPicPr>
          <p:blipFill>
            <a:blip r:embed="rId13" cstate="print"/>
            <a:stretch>
              <a:fillRect/>
            </a:stretch>
          </p:blipFill>
          <p:spPr>
            <a:xfrm>
              <a:off x="344697" y="5308979"/>
              <a:ext cx="1030224" cy="1371600"/>
            </a:xfrm>
            <a:prstGeom prst="rect">
              <a:avLst/>
            </a:prstGeom>
          </p:spPr>
        </p:pic>
      </p:grpSp>
    </p:spTree>
    <p:extLst>
      <p:ext uri="{BB962C8B-B14F-4D97-AF65-F5344CB8AC3E}">
        <p14:creationId xmlns:p14="http://schemas.microsoft.com/office/powerpoint/2010/main" val="1200068204"/>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7" r:id="rId3"/>
    <p:sldLayoutId id="2147483920" r:id="rId4"/>
    <p:sldLayoutId id="2147483921" r:id="rId5"/>
    <p:sldLayoutId id="2147483922" r:id="rId6"/>
    <p:sldLayoutId id="2147483923" r:id="rId7"/>
    <p:sldLayoutId id="2147483924" r:id="rId8"/>
    <p:sldLayoutId id="2147483925" r:id="rId9"/>
    <p:sldLayoutId id="2147483926" r:id="rId10"/>
  </p:sldLayoutIdLst>
  <p:timing>
    <p:tnLst>
      <p:par>
        <p:cTn id="1" dur="indefinite" restart="never" nodeType="tmRoot"/>
      </p:par>
    </p:tnLst>
  </p:timing>
  <p:hf hdr="0" ftr="0" dt="0"/>
  <p:txStyles>
    <p:titleStyle>
      <a:lvl1pPr algn="l" rtl="0" eaLnBrk="1" fontAlgn="base" hangingPunct="1">
        <a:lnSpc>
          <a:spcPts val="2600"/>
        </a:lnSpc>
        <a:spcBef>
          <a:spcPct val="0"/>
        </a:spcBef>
        <a:spcAft>
          <a:spcPct val="0"/>
        </a:spcAft>
        <a:defRPr kumimoji="0" lang="en-US" sz="2400" b="1" i="0" u="none" strike="noStrike" kern="1200" cap="none" spc="0" normalizeH="0" baseline="0" noProof="0" dirty="0" smtClean="0">
          <a:ln>
            <a:noFill/>
          </a:ln>
          <a:solidFill>
            <a:schemeClr val="tx2"/>
          </a:solidFill>
          <a:effectLst/>
          <a:uLnTx/>
          <a:uFillTx/>
          <a:latin typeface="+mj-lt"/>
          <a:ea typeface="+mj-ea"/>
          <a:cs typeface="+mj-cs"/>
        </a:defRPr>
      </a:lvl1pPr>
      <a:lvl2pPr algn="l" rtl="0" eaLnBrk="1" fontAlgn="base" hangingPunct="1">
        <a:lnSpc>
          <a:spcPct val="90000"/>
        </a:lnSpc>
        <a:spcBef>
          <a:spcPct val="0"/>
        </a:spcBef>
        <a:spcAft>
          <a:spcPct val="0"/>
        </a:spcAft>
        <a:defRPr b="1">
          <a:solidFill>
            <a:schemeClr val="tx1"/>
          </a:solidFill>
          <a:latin typeface="Arial" charset="0"/>
        </a:defRPr>
      </a:lvl2pPr>
      <a:lvl3pPr algn="l" rtl="0" eaLnBrk="1" fontAlgn="base" hangingPunct="1">
        <a:lnSpc>
          <a:spcPct val="90000"/>
        </a:lnSpc>
        <a:spcBef>
          <a:spcPct val="0"/>
        </a:spcBef>
        <a:spcAft>
          <a:spcPct val="0"/>
        </a:spcAft>
        <a:defRPr b="1">
          <a:solidFill>
            <a:schemeClr val="tx1"/>
          </a:solidFill>
          <a:latin typeface="Arial" charset="0"/>
        </a:defRPr>
      </a:lvl3pPr>
      <a:lvl4pPr algn="l" rtl="0" eaLnBrk="1" fontAlgn="base" hangingPunct="1">
        <a:lnSpc>
          <a:spcPct val="90000"/>
        </a:lnSpc>
        <a:spcBef>
          <a:spcPct val="0"/>
        </a:spcBef>
        <a:spcAft>
          <a:spcPct val="0"/>
        </a:spcAft>
        <a:defRPr b="1">
          <a:solidFill>
            <a:schemeClr val="tx1"/>
          </a:solidFill>
          <a:latin typeface="Arial" charset="0"/>
        </a:defRPr>
      </a:lvl4pPr>
      <a:lvl5pPr algn="l" rtl="0" eaLnBrk="1" fontAlgn="base" hangingPunct="1">
        <a:lnSpc>
          <a:spcPct val="90000"/>
        </a:lnSpc>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R="0" indent="0" algn="l" defTabSz="914400" rtl="0" eaLnBrk="1" fontAlgn="base" latinLnBrk="0" hangingPunct="1">
        <a:lnSpc>
          <a:spcPct val="100000"/>
        </a:lnSpc>
        <a:spcBef>
          <a:spcPts val="1900"/>
        </a:spcBef>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4625" algn="l" defTabSz="914400" rtl="0" eaLnBrk="1" fontAlgn="base" latinLnBrk="0" hangingPunct="1">
        <a:lnSpc>
          <a:spcPct val="100000"/>
        </a:lnSpc>
        <a:spcBef>
          <a:spcPts val="500"/>
        </a:spcBef>
        <a:spcAft>
          <a:spcPct val="0"/>
        </a:spcAft>
        <a:buFont typeface="Arial" pitchFamily="34" charset="0"/>
        <a:buChar cha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401638" indent="-231775" algn="l" rtl="0" eaLnBrk="1" fontAlgn="base" hangingPunct="1">
        <a:lnSpc>
          <a:spcPct val="100000"/>
        </a:lnSpc>
        <a:spcBef>
          <a:spcPts val="400"/>
        </a:spcBef>
        <a:spcAft>
          <a:spcPct val="0"/>
        </a:spcAft>
        <a:buFont typeface="Arial" pitchFamily="34" charset="0"/>
        <a:buChar char="–"/>
        <a:defRPr lang="en-US" sz="1800" kern="1200" dirty="0" smtClean="0">
          <a:solidFill>
            <a:schemeClr val="tx2"/>
          </a:solidFill>
          <a:latin typeface="+mn-lt"/>
          <a:ea typeface="+mn-ea"/>
          <a:cs typeface="+mn-cs"/>
        </a:defRPr>
      </a:lvl3pPr>
      <a:lvl4pPr marL="569913" marR="0" indent="-168275"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4pPr>
      <a:lvl5pPr marL="796925" marR="0" indent="-227013"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www.iff.org/e2p"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www.craft3.org/docs/case-studies/062311-coastal-energy-project-impact-report-strategic-development-solutions.pdf?sfvrsn=0"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neighborworkscapital.org/impact/case-studies/westfield-commons"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neighborworkscapital.org/lending/loan-products/mini-perm-renewable-energy-equipmen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deloitte.com/about" TargetMode="External"/><Relationship Id="rId2" Type="http://schemas.openxmlformats.org/officeDocument/2006/relationships/notesSlide" Target="../notesSlides/notesSlide7.xml"/><Relationship Id="rId1" Type="http://schemas.openxmlformats.org/officeDocument/2006/relationships/slideLayout" Target="../slideLayouts/slideLayout9.xml"/><Relationship Id="rId5" Type="http://schemas.openxmlformats.org/officeDocument/2006/relationships/image" Target="../media/image1.png"/><Relationship Id="rId4" Type="http://schemas.openxmlformats.org/officeDocument/2006/relationships/hyperlink" Target="http://www.deloitte.com/us/abou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4"/>
          <p:cNvSpPr txBox="1">
            <a:spLocks/>
          </p:cNvSpPr>
          <p:nvPr/>
        </p:nvSpPr>
        <p:spPr bwMode="gray">
          <a:xfrm>
            <a:off x="400747" y="1171996"/>
            <a:ext cx="8743253" cy="3000821"/>
          </a:xfrm>
          <a:prstGeom prst="rect">
            <a:avLst/>
          </a:prstGeom>
        </p:spPr>
        <p:txBody>
          <a:bodyPr wrap="square" lIns="0" tIns="0" rIns="0" bIns="0">
            <a:spAutoFit/>
          </a:bodyPr>
          <a:lstStyle/>
          <a:p>
            <a:pPr marL="0" marR="0" lvl="0" indent="0" algn="l" defTabSz="914400" rtl="0" eaLnBrk="1" fontAlgn="base" latinLnBrk="0" hangingPunct="1">
              <a:lnSpc>
                <a:spcPts val="2600"/>
              </a:lnSpc>
              <a:spcBef>
                <a:spcPct val="0"/>
              </a:spcBef>
              <a:spcAft>
                <a:spcPct val="0"/>
              </a:spcAft>
              <a:buClrTx/>
              <a:buSzTx/>
              <a:buFontTx/>
              <a:buNone/>
              <a:tabLst/>
              <a:defRPr/>
            </a:pPr>
            <a:r>
              <a:rPr kumimoji="0" lang="en-US" sz="4000" b="1" i="1" u="none" strike="noStrike" kern="1200" cap="none" spc="0" normalizeH="0" baseline="0" noProof="0" dirty="0" smtClean="0">
                <a:ln>
                  <a:noFill/>
                </a:ln>
                <a:solidFill>
                  <a:schemeClr val="tx2"/>
                </a:solidFill>
                <a:effectLst/>
                <a:uLnTx/>
                <a:uFillTx/>
                <a:latin typeface="+mj-lt"/>
                <a:ea typeface="+mj-ea"/>
                <a:cs typeface="+mj-cs"/>
              </a:rPr>
              <a:t>Training Module</a:t>
            </a:r>
            <a:r>
              <a:rPr kumimoji="0" lang="en-US" sz="4000" b="1" i="1" u="none" strike="noStrike" kern="1200" cap="none" spc="0" normalizeH="0" noProof="0" dirty="0" smtClean="0">
                <a:ln>
                  <a:noFill/>
                </a:ln>
                <a:solidFill>
                  <a:schemeClr val="tx2"/>
                </a:solidFill>
                <a:effectLst/>
                <a:uLnTx/>
                <a:uFillTx/>
                <a:latin typeface="+mj-lt"/>
                <a:ea typeface="+mj-ea"/>
                <a:cs typeface="+mj-cs"/>
              </a:rPr>
              <a:t>:</a:t>
            </a:r>
            <a:br>
              <a:rPr kumimoji="0" lang="en-US" sz="4000" b="1" i="1" u="none" strike="noStrike" kern="1200" cap="none" spc="0" normalizeH="0" noProof="0" dirty="0" smtClean="0">
                <a:ln>
                  <a:noFill/>
                </a:ln>
                <a:solidFill>
                  <a:schemeClr val="tx2"/>
                </a:solidFill>
                <a:effectLst/>
                <a:uLnTx/>
                <a:uFillTx/>
                <a:latin typeface="+mj-lt"/>
                <a:ea typeface="+mj-ea"/>
                <a:cs typeface="+mj-cs"/>
              </a:rPr>
            </a:br>
            <a:endParaRPr kumimoji="0" lang="en-US" sz="4000" b="1" i="1" u="none" strike="noStrike" kern="1200" cap="none" spc="0" normalizeH="0" noProof="0" dirty="0" smtClean="0">
              <a:ln>
                <a:noFill/>
              </a:ln>
              <a:solidFill>
                <a:schemeClr val="tx2"/>
              </a:solidFill>
              <a:effectLst/>
              <a:uLnTx/>
              <a:uFillTx/>
              <a:latin typeface="+mj-lt"/>
              <a:ea typeface="+mj-ea"/>
              <a:cs typeface="+mj-cs"/>
            </a:endParaRPr>
          </a:p>
          <a:p>
            <a:pPr marL="0" marR="0" lvl="0" indent="0" algn="l" defTabSz="914400" rtl="0" eaLnBrk="1" fontAlgn="base" latinLnBrk="0" hangingPunct="1">
              <a:lnSpc>
                <a:spcPts val="2600"/>
              </a:lnSpc>
              <a:spcBef>
                <a:spcPct val="0"/>
              </a:spcBef>
              <a:spcAft>
                <a:spcPct val="0"/>
              </a:spcAft>
              <a:buClrTx/>
              <a:buSzTx/>
              <a:buFontTx/>
              <a:buNone/>
              <a:tabLst/>
              <a:defRPr/>
            </a:pPr>
            <a:r>
              <a:rPr kumimoji="0" lang="en-US" sz="4000" b="1" i="1" u="none" strike="noStrike" kern="1200" cap="none" spc="0" normalizeH="0" noProof="0" dirty="0" smtClean="0">
                <a:ln>
                  <a:noFill/>
                </a:ln>
                <a:solidFill>
                  <a:schemeClr val="tx2"/>
                </a:solidFill>
                <a:effectLst/>
                <a:uLnTx/>
                <a:uFillTx/>
                <a:latin typeface="+mj-lt"/>
                <a:ea typeface="+mj-ea"/>
                <a:cs typeface="+mj-cs"/>
              </a:rPr>
              <a:t>Energy Improvement Loans</a:t>
            </a:r>
          </a:p>
          <a:p>
            <a:pPr marL="0" marR="0" lvl="0" indent="0" algn="l" defTabSz="914400" rtl="0" eaLnBrk="1" fontAlgn="base" latinLnBrk="0" hangingPunct="1">
              <a:lnSpc>
                <a:spcPts val="2600"/>
              </a:lnSpc>
              <a:spcBef>
                <a:spcPct val="0"/>
              </a:spcBef>
              <a:spcAft>
                <a:spcPct val="0"/>
              </a:spcAft>
              <a:buClrTx/>
              <a:buSzTx/>
              <a:buFontTx/>
              <a:buNone/>
              <a:tabLst/>
              <a:defRPr/>
            </a:pPr>
            <a:endParaRPr lang="en-US" sz="4000" i="1" dirty="0">
              <a:solidFill>
                <a:schemeClr val="tx2"/>
              </a:solidFill>
              <a:latin typeface="+mj-lt"/>
              <a:ea typeface="+mj-ea"/>
              <a:cs typeface="+mj-cs"/>
            </a:endParaRPr>
          </a:p>
          <a:p>
            <a:pPr marL="0" marR="0" lvl="0" indent="0" algn="l" defTabSz="914400" rtl="0" eaLnBrk="1" fontAlgn="base" latinLnBrk="0" hangingPunct="1">
              <a:lnSpc>
                <a:spcPts val="2600"/>
              </a:lnSpc>
              <a:spcBef>
                <a:spcPct val="0"/>
              </a:spcBef>
              <a:spcAft>
                <a:spcPct val="0"/>
              </a:spcAft>
              <a:buClrTx/>
              <a:buSzTx/>
              <a:buFontTx/>
              <a:buNone/>
              <a:tabLst/>
              <a:defRPr/>
            </a:pPr>
            <a:endParaRPr kumimoji="0" lang="en-US" sz="4000" b="1" i="1" u="none" strike="noStrike" kern="1200" cap="none" spc="0" normalizeH="0" noProof="0" dirty="0" smtClean="0">
              <a:ln>
                <a:noFill/>
              </a:ln>
              <a:solidFill>
                <a:schemeClr val="tx2"/>
              </a:solidFill>
              <a:effectLst/>
              <a:uLnTx/>
              <a:uFillTx/>
              <a:latin typeface="+mj-lt"/>
              <a:ea typeface="+mj-ea"/>
              <a:cs typeface="+mj-cs"/>
            </a:endParaRPr>
          </a:p>
          <a:p>
            <a:pPr marL="0" marR="0" lvl="0" indent="0" algn="l" defTabSz="914400" rtl="0" eaLnBrk="1" fontAlgn="base" latinLnBrk="0" hangingPunct="1">
              <a:lnSpc>
                <a:spcPts val="2600"/>
              </a:lnSpc>
              <a:spcBef>
                <a:spcPct val="0"/>
              </a:spcBef>
              <a:spcAft>
                <a:spcPct val="0"/>
              </a:spcAft>
              <a:buClrTx/>
              <a:buSzTx/>
              <a:buFontTx/>
              <a:buNone/>
              <a:tabLst/>
              <a:defRPr/>
            </a:pPr>
            <a:r>
              <a:rPr kumimoji="0" lang="en-US" sz="4000" b="1" i="1" u="none" strike="noStrike" kern="1200" cap="none" spc="0" normalizeH="0" noProof="0" dirty="0" smtClean="0">
                <a:ln>
                  <a:noFill/>
                </a:ln>
                <a:solidFill>
                  <a:srgbClr val="D88C02"/>
                </a:solidFill>
                <a:effectLst/>
                <a:uLnTx/>
                <a:uFillTx/>
                <a:latin typeface="+mj-lt"/>
                <a:ea typeface="+mj-ea"/>
                <a:cs typeface="+mj-cs"/>
              </a:rPr>
              <a:t>CDFI Deal Examples</a:t>
            </a:r>
          </a:p>
          <a:p>
            <a:pPr marL="0" marR="0" lvl="0" indent="0" algn="l" defTabSz="914400" rtl="0" eaLnBrk="1" fontAlgn="base" latinLnBrk="0" hangingPunct="1">
              <a:lnSpc>
                <a:spcPts val="2600"/>
              </a:lnSpc>
              <a:spcBef>
                <a:spcPct val="0"/>
              </a:spcBef>
              <a:spcAft>
                <a:spcPct val="0"/>
              </a:spcAft>
              <a:buClrTx/>
              <a:buSzTx/>
              <a:buFontTx/>
              <a:buNone/>
              <a:tabLst/>
              <a:defRPr/>
            </a:pPr>
            <a:endParaRPr kumimoji="0" lang="en-US" sz="4000" b="1" i="1" u="none" strike="noStrike" kern="1200" cap="none" spc="0" normalizeH="0" noProof="0" dirty="0" smtClean="0">
              <a:ln>
                <a:noFill/>
              </a:ln>
              <a:solidFill>
                <a:srgbClr val="D88C02"/>
              </a:solidFill>
              <a:effectLst/>
              <a:uLnTx/>
              <a:uFillTx/>
              <a:latin typeface="+mj-lt"/>
              <a:ea typeface="+mj-ea"/>
              <a:cs typeface="+mj-cs"/>
            </a:endParaRPr>
          </a:p>
          <a:p>
            <a:pPr marL="0" marR="0" lvl="0" indent="0" algn="l" defTabSz="914400" rtl="0" eaLnBrk="1" fontAlgn="base" latinLnBrk="0" hangingPunct="1">
              <a:lnSpc>
                <a:spcPts val="2600"/>
              </a:lnSpc>
              <a:spcBef>
                <a:spcPct val="0"/>
              </a:spcBef>
              <a:spcAft>
                <a:spcPct val="0"/>
              </a:spcAft>
              <a:buClrTx/>
              <a:buSzTx/>
              <a:buFontTx/>
              <a:buNone/>
              <a:tabLst/>
              <a:defRPr/>
            </a:pPr>
            <a:endParaRPr kumimoji="0" lang="en-US" sz="4000" b="1" i="1" u="none" strike="noStrike" kern="1200" cap="none" spc="0" normalizeH="0" baseline="0" noProof="0" dirty="0" smtClean="0">
              <a:ln>
                <a:noFill/>
              </a:ln>
              <a:solidFill>
                <a:srgbClr val="D88C02"/>
              </a:solidFill>
              <a:effectLst/>
              <a:uLnTx/>
              <a:uFillTx/>
              <a:latin typeface="+mj-lt"/>
              <a:ea typeface="+mj-ea"/>
              <a:cs typeface="+mj-cs"/>
            </a:endParaRPr>
          </a:p>
          <a:p>
            <a:pPr marL="0" marR="0" lvl="0" indent="0" algn="l" defTabSz="914400" rtl="0" eaLnBrk="1" fontAlgn="base" latinLnBrk="0" hangingPunct="1">
              <a:lnSpc>
                <a:spcPts val="2600"/>
              </a:lnSpc>
              <a:spcBef>
                <a:spcPct val="0"/>
              </a:spcBef>
              <a:spcAft>
                <a:spcPct val="0"/>
              </a:spcAft>
              <a:buClrTx/>
              <a:buSzTx/>
              <a:buFontTx/>
              <a:buNone/>
              <a:tabLst/>
              <a:defRPr/>
            </a:pPr>
            <a:endParaRPr lang="en-US" sz="4000" i="1" dirty="0" smtClean="0">
              <a:solidFill>
                <a:srgbClr val="D88C02"/>
              </a:solidFill>
              <a:latin typeface="+mj-lt"/>
              <a:ea typeface="+mj-ea"/>
              <a:cs typeface="+mj-cs"/>
            </a:endParaRPr>
          </a:p>
        </p:txBody>
      </p:sp>
      <p:sp>
        <p:nvSpPr>
          <p:cNvPr id="2" name="Rectangle 1"/>
          <p:cNvSpPr/>
          <p:nvPr/>
        </p:nvSpPr>
        <p:spPr>
          <a:xfrm>
            <a:off x="1655381" y="4777354"/>
            <a:ext cx="7236372" cy="1231106"/>
          </a:xfrm>
          <a:prstGeom prst="rect">
            <a:avLst/>
          </a:prstGeom>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txBody>
          <a:bodyPr wrap="square">
            <a:spAutoFit/>
          </a:bodyPr>
          <a:lstStyle/>
          <a:p>
            <a:pPr algn="l"/>
            <a:r>
              <a:rPr lang="en-US" sz="1000" b="0" dirty="0"/>
              <a:t>This </a:t>
            </a:r>
            <a:r>
              <a:rPr lang="en-US" sz="1000" b="0" dirty="0" smtClean="0"/>
              <a:t>training contains general </a:t>
            </a:r>
            <a:r>
              <a:rPr lang="en-US" sz="1000" b="0" dirty="0"/>
              <a:t>information only and Deloitte is not, by means of this </a:t>
            </a:r>
            <a:r>
              <a:rPr lang="en-US" sz="1000" b="0" dirty="0" smtClean="0"/>
              <a:t>training session, </a:t>
            </a:r>
            <a:r>
              <a:rPr lang="en-US" sz="1000" b="0" dirty="0"/>
              <a:t>rendering accounting, business, financial, investment, legal, tax, or other professional advice or services. This </a:t>
            </a:r>
            <a:r>
              <a:rPr lang="en-US" sz="1000" b="0" dirty="0" smtClean="0"/>
              <a:t>training is </a:t>
            </a:r>
            <a:r>
              <a:rPr lang="en-US" sz="1000" b="0" dirty="0"/>
              <a:t>not a substitute for such professional advice or services, nor should it be used as a basis for any decision or action that may affect your business. Before making any decision or taking any action that may affect your business, you should consult a qualified professional advisor</a:t>
            </a:r>
            <a:r>
              <a:rPr lang="en-US" sz="1000" b="0" dirty="0" smtClean="0"/>
              <a:t>.</a:t>
            </a:r>
          </a:p>
          <a:p>
            <a:pPr algn="l"/>
            <a:endParaRPr lang="en-US" sz="1000" b="0" dirty="0"/>
          </a:p>
          <a:p>
            <a:pPr algn="l"/>
            <a:r>
              <a:rPr lang="en-US" sz="1000" b="0" dirty="0"/>
              <a:t>Deloitte shall not be responsible for any loss sustained by any person who relies on this </a:t>
            </a:r>
            <a:r>
              <a:rPr lang="en-US" sz="1000" b="0" dirty="0" smtClean="0"/>
              <a:t>training session.</a:t>
            </a:r>
            <a:endParaRPr lang="en-US" sz="1000" b="0" dirty="0"/>
          </a:p>
        </p:txBody>
      </p:sp>
    </p:spTree>
    <p:extLst>
      <p:ext uri="{BB962C8B-B14F-4D97-AF65-F5344CB8AC3E}">
        <p14:creationId xmlns:p14="http://schemas.microsoft.com/office/powerpoint/2010/main" val="3257994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txBox="1">
            <a:spLocks/>
          </p:cNvSpPr>
          <p:nvPr/>
        </p:nvSpPr>
        <p:spPr bwMode="gray">
          <a:xfrm>
            <a:off x="381000" y="140147"/>
            <a:ext cx="8330184" cy="666849"/>
          </a:xfrm>
          <a:prstGeom prst="rect">
            <a:avLst/>
          </a:prstGeom>
        </p:spPr>
        <p:txBody>
          <a:bodyPr lIns="0" tIns="0" rIns="0" bIns="0">
            <a:spAutoFit/>
          </a:bodyPr>
          <a:lstStyle>
            <a:lvl1pPr algn="l" rtl="0" eaLnBrk="1" fontAlgn="base" hangingPunct="1">
              <a:lnSpc>
                <a:spcPts val="2600"/>
              </a:lnSpc>
              <a:spcBef>
                <a:spcPct val="0"/>
              </a:spcBef>
              <a:spcAft>
                <a:spcPct val="0"/>
              </a:spcAft>
              <a:defRPr kumimoji="0" lang="en-US" sz="2400" b="1" i="0" u="none" strike="noStrike" kern="1200" cap="none" spc="0" normalizeH="0" baseline="0" noProof="0" dirty="0" smtClean="0">
                <a:ln>
                  <a:noFill/>
                </a:ln>
                <a:solidFill>
                  <a:schemeClr val="tx2"/>
                </a:solidFill>
                <a:effectLst/>
                <a:uLnTx/>
                <a:uFillTx/>
                <a:latin typeface="+mj-lt"/>
                <a:ea typeface="+mj-ea"/>
                <a:cs typeface="+mj-cs"/>
              </a:defRPr>
            </a:lvl1pPr>
            <a:lvl2pPr algn="l" rtl="0" eaLnBrk="1" fontAlgn="base" hangingPunct="1">
              <a:lnSpc>
                <a:spcPct val="90000"/>
              </a:lnSpc>
              <a:spcBef>
                <a:spcPct val="0"/>
              </a:spcBef>
              <a:spcAft>
                <a:spcPct val="0"/>
              </a:spcAft>
              <a:defRPr b="1">
                <a:solidFill>
                  <a:schemeClr val="tx1"/>
                </a:solidFill>
                <a:latin typeface="Arial" charset="0"/>
              </a:defRPr>
            </a:lvl2pPr>
            <a:lvl3pPr algn="l" rtl="0" eaLnBrk="1" fontAlgn="base" hangingPunct="1">
              <a:lnSpc>
                <a:spcPct val="90000"/>
              </a:lnSpc>
              <a:spcBef>
                <a:spcPct val="0"/>
              </a:spcBef>
              <a:spcAft>
                <a:spcPct val="0"/>
              </a:spcAft>
              <a:defRPr b="1">
                <a:solidFill>
                  <a:schemeClr val="tx1"/>
                </a:solidFill>
                <a:latin typeface="Arial" charset="0"/>
              </a:defRPr>
            </a:lvl3pPr>
            <a:lvl4pPr algn="l" rtl="0" eaLnBrk="1" fontAlgn="base" hangingPunct="1">
              <a:lnSpc>
                <a:spcPct val="90000"/>
              </a:lnSpc>
              <a:spcBef>
                <a:spcPct val="0"/>
              </a:spcBef>
              <a:spcAft>
                <a:spcPct val="0"/>
              </a:spcAft>
              <a:defRPr b="1">
                <a:solidFill>
                  <a:schemeClr val="tx1"/>
                </a:solidFill>
                <a:latin typeface="Arial" charset="0"/>
              </a:defRPr>
            </a:lvl4pPr>
            <a:lvl5pPr algn="l" rtl="0" eaLnBrk="1" fontAlgn="base" hangingPunct="1">
              <a:lnSpc>
                <a:spcPct val="90000"/>
              </a:lnSpc>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r>
              <a:rPr dirty="0">
                <a:solidFill>
                  <a:srgbClr val="002776"/>
                </a:solidFill>
              </a:rPr>
              <a:t>CDFI Deal </a:t>
            </a:r>
            <a:r>
              <a:rPr dirty="0" smtClean="0">
                <a:solidFill>
                  <a:srgbClr val="002776"/>
                </a:solidFill>
              </a:rPr>
              <a:t>Example: Boston </a:t>
            </a:r>
            <a:r>
              <a:rPr dirty="0">
                <a:solidFill>
                  <a:srgbClr val="002776"/>
                </a:solidFill>
              </a:rPr>
              <a:t>Community Loan Fund Union Crossing Mill Project  </a:t>
            </a:r>
            <a:r>
              <a:rPr b="0" i="1" dirty="0">
                <a:solidFill>
                  <a:srgbClr val="002776"/>
                </a:solidFill>
              </a:rPr>
              <a:t>PV on the Roof</a:t>
            </a:r>
            <a:endParaRPr b="0" i="1" dirty="0">
              <a:solidFill>
                <a:srgbClr val="00A1DE"/>
              </a:solidFill>
            </a:endParaRPr>
          </a:p>
        </p:txBody>
      </p:sp>
      <p:sp>
        <p:nvSpPr>
          <p:cNvPr id="2" name="Content Placeholder 1"/>
          <p:cNvSpPr>
            <a:spLocks noGrp="1"/>
          </p:cNvSpPr>
          <p:nvPr>
            <p:ph sz="quarter" idx="12"/>
          </p:nvPr>
        </p:nvSpPr>
        <p:spPr>
          <a:xfrm>
            <a:off x="399524" y="1062741"/>
            <a:ext cx="5269758" cy="3157569"/>
          </a:xfrm>
        </p:spPr>
        <p:txBody>
          <a:bodyPr/>
          <a:lstStyle/>
          <a:p>
            <a:pPr>
              <a:spcBef>
                <a:spcPts val="0"/>
              </a:spcBef>
            </a:pPr>
            <a:r>
              <a:rPr lang="en-US" b="1" dirty="0" smtClean="0"/>
              <a:t>Portfolio Example: Lawrence </a:t>
            </a:r>
            <a:r>
              <a:rPr lang="en-US" b="1" dirty="0" err="1" smtClean="0"/>
              <a:t>Communityworks</a:t>
            </a:r>
            <a:r>
              <a:rPr lang="en-US" b="1" dirty="0" smtClean="0"/>
              <a:t> and Union Crossing Mill</a:t>
            </a:r>
          </a:p>
          <a:p>
            <a:pPr>
              <a:spcBef>
                <a:spcPts val="0"/>
              </a:spcBef>
            </a:pPr>
            <a:r>
              <a:rPr lang="en-US" dirty="0"/>
              <a:t>BCLF entered a Power Purchase Agreement </a:t>
            </a:r>
          </a:p>
          <a:p>
            <a:pPr>
              <a:spcBef>
                <a:spcPts val="0"/>
              </a:spcBef>
            </a:pPr>
            <a:r>
              <a:rPr lang="en-US" dirty="0"/>
              <a:t>with Lawrence </a:t>
            </a:r>
            <a:r>
              <a:rPr lang="en-US" dirty="0" err="1" smtClean="0"/>
              <a:t>Communityworks</a:t>
            </a:r>
            <a:r>
              <a:rPr lang="en-US" dirty="0" smtClean="0"/>
              <a:t> (the borrower</a:t>
            </a:r>
            <a:r>
              <a:rPr lang="en-US" dirty="0"/>
              <a:t>) </a:t>
            </a:r>
            <a:r>
              <a:rPr lang="en-US" dirty="0" smtClean="0"/>
              <a:t>to </a:t>
            </a:r>
            <a:r>
              <a:rPr lang="en-US" dirty="0"/>
              <a:t>install the PV panels on the roof of Union </a:t>
            </a:r>
            <a:r>
              <a:rPr lang="en-US" dirty="0" smtClean="0"/>
              <a:t>Crossing </a:t>
            </a:r>
            <a:r>
              <a:rPr lang="en-US" dirty="0"/>
              <a:t>in Lawrence, MA</a:t>
            </a:r>
            <a:r>
              <a:rPr lang="en-US" dirty="0" smtClean="0"/>
              <a:t>.</a:t>
            </a:r>
            <a:endParaRPr lang="en-US" i="1" dirty="0" smtClean="0"/>
          </a:p>
          <a:p>
            <a:pPr>
              <a:spcBef>
                <a:spcPts val="0"/>
              </a:spcBef>
            </a:pPr>
            <a:endParaRPr lang="en-US" b="1" i="1" dirty="0" smtClean="0"/>
          </a:p>
        </p:txBody>
      </p:sp>
      <p:sp>
        <p:nvSpPr>
          <p:cNvPr id="4" name="TextBox 3"/>
          <p:cNvSpPr txBox="1"/>
          <p:nvPr/>
        </p:nvSpPr>
        <p:spPr>
          <a:xfrm>
            <a:off x="2108132" y="5766508"/>
            <a:ext cx="6428603" cy="276999"/>
          </a:xfrm>
          <a:prstGeom prst="rect">
            <a:avLst/>
          </a:prstGeom>
          <a:noFill/>
        </p:spPr>
        <p:txBody>
          <a:bodyPr wrap="square" rtlCol="0">
            <a:spAutoFit/>
          </a:bodyPr>
          <a:lstStyle/>
          <a:p>
            <a:pPr algn="l"/>
            <a:r>
              <a:rPr lang="en-US" sz="1200" b="0" i="1" dirty="0">
                <a:solidFill>
                  <a:srgbClr val="002776"/>
                </a:solidFill>
                <a:latin typeface="Arial"/>
              </a:rPr>
              <a:t>Source: </a:t>
            </a:r>
            <a:r>
              <a:rPr lang="en-US" sz="1200" i="1" dirty="0">
                <a:solidFill>
                  <a:srgbClr val="002776"/>
                </a:solidFill>
                <a:latin typeface="Arial"/>
              </a:rPr>
              <a:t>BCLF</a:t>
            </a:r>
          </a:p>
        </p:txBody>
      </p:sp>
      <p:pic>
        <p:nvPicPr>
          <p:cNvPr id="6" name="Picture 5" descr="IMG_2957"/>
          <p:cNvPicPr/>
          <p:nvPr/>
        </p:nvPicPr>
        <p:blipFill>
          <a:blip r:embed="rId3" cstate="print"/>
          <a:srcRect/>
          <a:stretch>
            <a:fillRect/>
          </a:stretch>
        </p:blipFill>
        <p:spPr bwMode="auto">
          <a:xfrm>
            <a:off x="5725551" y="879857"/>
            <a:ext cx="3013769" cy="2313508"/>
          </a:xfrm>
          <a:prstGeom prst="rect">
            <a:avLst/>
          </a:prstGeom>
          <a:noFill/>
          <a:ln w="9525">
            <a:noFill/>
            <a:miter lim="800000"/>
            <a:headEnd/>
            <a:tailEnd/>
          </a:ln>
        </p:spPr>
      </p:pic>
      <p:sp>
        <p:nvSpPr>
          <p:cNvPr id="3" name="Rectangle 2"/>
          <p:cNvSpPr/>
          <p:nvPr/>
        </p:nvSpPr>
        <p:spPr>
          <a:xfrm>
            <a:off x="381000" y="3038618"/>
            <a:ext cx="8608281" cy="2223162"/>
          </a:xfrm>
          <a:prstGeom prst="rect">
            <a:avLst/>
          </a:prstGeom>
        </p:spPr>
        <p:txBody>
          <a:bodyPr wrap="square">
            <a:noAutofit/>
          </a:bodyPr>
          <a:lstStyle/>
          <a:p>
            <a:pPr marL="285750" indent="-285750" algn="l">
              <a:spcBef>
                <a:spcPts val="0"/>
              </a:spcBef>
              <a:buFont typeface="Arial" pitchFamily="34" charset="0"/>
              <a:buChar char="•"/>
            </a:pPr>
            <a:r>
              <a:rPr lang="en-US" sz="1800" b="0" dirty="0">
                <a:solidFill>
                  <a:srgbClr val="002776"/>
                </a:solidFill>
                <a:latin typeface="Arial"/>
              </a:rPr>
              <a:t>Approximately $650,000 Investment</a:t>
            </a:r>
          </a:p>
          <a:p>
            <a:pPr marL="285750" indent="-285750" algn="l">
              <a:spcBef>
                <a:spcPts val="0"/>
              </a:spcBef>
              <a:buFont typeface="Arial" pitchFamily="34" charset="0"/>
              <a:buChar char="•"/>
            </a:pPr>
            <a:r>
              <a:rPr lang="en-US" sz="1800" b="0" dirty="0">
                <a:solidFill>
                  <a:srgbClr val="002776"/>
                </a:solidFill>
                <a:latin typeface="Arial"/>
              </a:rPr>
              <a:t>No capital costs for LCW by leasing the roof to BCLF </a:t>
            </a:r>
          </a:p>
          <a:p>
            <a:pPr marL="285750" indent="-285750" algn="l">
              <a:spcBef>
                <a:spcPts val="0"/>
              </a:spcBef>
              <a:buFont typeface="Arial" pitchFamily="34" charset="0"/>
              <a:buChar char="•"/>
            </a:pPr>
            <a:r>
              <a:rPr lang="en-US" sz="1800" b="0" dirty="0">
                <a:solidFill>
                  <a:srgbClr val="002776"/>
                </a:solidFill>
                <a:latin typeface="Arial"/>
              </a:rPr>
              <a:t>BCLF used tax credits to write down about 60% of the cost and then BCLF borrowed the rest</a:t>
            </a:r>
          </a:p>
          <a:p>
            <a:pPr marL="285750" indent="-285750" algn="l">
              <a:spcBef>
                <a:spcPts val="0"/>
              </a:spcBef>
              <a:buFont typeface="Arial" pitchFamily="34" charset="0"/>
              <a:buChar char="•"/>
            </a:pPr>
            <a:r>
              <a:rPr lang="en-US" sz="1800" b="0" dirty="0">
                <a:solidFill>
                  <a:srgbClr val="002776"/>
                </a:solidFill>
                <a:latin typeface="Arial"/>
              </a:rPr>
              <a:t>BCLF sells LCW the economic benefit (net metering) of the </a:t>
            </a:r>
            <a:r>
              <a:rPr lang="en-US" sz="1800" b="0" dirty="0" smtClean="0">
                <a:solidFill>
                  <a:srgbClr val="002776"/>
                </a:solidFill>
                <a:latin typeface="Arial"/>
              </a:rPr>
              <a:t>solar to lower its electricity costs</a:t>
            </a:r>
          </a:p>
          <a:p>
            <a:pPr marL="285750" indent="-285750" algn="l">
              <a:spcBef>
                <a:spcPts val="0"/>
              </a:spcBef>
              <a:buFont typeface="Arial" pitchFamily="34" charset="0"/>
              <a:buChar char="•"/>
            </a:pPr>
            <a:r>
              <a:rPr lang="en-US" sz="1800" b="0" dirty="0" smtClean="0">
                <a:solidFill>
                  <a:srgbClr val="002776"/>
                </a:solidFill>
                <a:latin typeface="Arial"/>
              </a:rPr>
              <a:t>BCLF </a:t>
            </a:r>
            <a:r>
              <a:rPr lang="en-US" sz="1800" b="0" dirty="0">
                <a:solidFill>
                  <a:srgbClr val="002776"/>
                </a:solidFill>
                <a:latin typeface="Arial"/>
              </a:rPr>
              <a:t>set up a subsidiary company to get contractors and engineers/expertise</a:t>
            </a:r>
          </a:p>
          <a:p>
            <a:pPr marL="285750" indent="-285750" algn="l">
              <a:spcBef>
                <a:spcPts val="0"/>
              </a:spcBef>
              <a:buFont typeface="Arial" pitchFamily="34" charset="0"/>
              <a:buChar char="•"/>
            </a:pPr>
            <a:r>
              <a:rPr lang="en-US" sz="1800" dirty="0">
                <a:solidFill>
                  <a:srgbClr val="002776"/>
                </a:solidFill>
                <a:latin typeface="Arial"/>
              </a:rPr>
              <a:t>Save $</a:t>
            </a:r>
            <a:r>
              <a:rPr lang="en-US" sz="1800" dirty="0" smtClean="0">
                <a:solidFill>
                  <a:srgbClr val="002776"/>
                </a:solidFill>
                <a:latin typeface="Arial"/>
              </a:rPr>
              <a:t>3,000/year </a:t>
            </a:r>
            <a:r>
              <a:rPr lang="en-US" sz="1800" dirty="0">
                <a:solidFill>
                  <a:srgbClr val="002776"/>
                </a:solidFill>
                <a:latin typeface="Arial"/>
              </a:rPr>
              <a:t>(and more when electricity prices go up)</a:t>
            </a:r>
          </a:p>
        </p:txBody>
      </p:sp>
    </p:spTree>
    <p:extLst>
      <p:ext uri="{BB962C8B-B14F-4D97-AF65-F5344CB8AC3E}">
        <p14:creationId xmlns:p14="http://schemas.microsoft.com/office/powerpoint/2010/main" val="279116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txBox="1">
            <a:spLocks/>
          </p:cNvSpPr>
          <p:nvPr/>
        </p:nvSpPr>
        <p:spPr bwMode="gray">
          <a:xfrm>
            <a:off x="381000" y="140147"/>
            <a:ext cx="8330184" cy="666849"/>
          </a:xfrm>
          <a:prstGeom prst="rect">
            <a:avLst/>
          </a:prstGeom>
        </p:spPr>
        <p:txBody>
          <a:bodyPr lIns="0" tIns="0" rIns="0" bIns="0">
            <a:spAutoFit/>
          </a:bodyPr>
          <a:lstStyle>
            <a:lvl1pPr algn="l" rtl="0" eaLnBrk="1" fontAlgn="base" hangingPunct="1">
              <a:lnSpc>
                <a:spcPts val="2600"/>
              </a:lnSpc>
              <a:spcBef>
                <a:spcPct val="0"/>
              </a:spcBef>
              <a:spcAft>
                <a:spcPct val="0"/>
              </a:spcAft>
              <a:defRPr kumimoji="0" lang="en-US" sz="2400" b="1" i="0" u="none" strike="noStrike" kern="1200" cap="none" spc="0" normalizeH="0" baseline="0" noProof="0" dirty="0" smtClean="0">
                <a:ln>
                  <a:noFill/>
                </a:ln>
                <a:solidFill>
                  <a:schemeClr val="tx2"/>
                </a:solidFill>
                <a:effectLst/>
                <a:uLnTx/>
                <a:uFillTx/>
                <a:latin typeface="+mj-lt"/>
                <a:ea typeface="+mj-ea"/>
                <a:cs typeface="+mj-cs"/>
              </a:defRPr>
            </a:lvl1pPr>
            <a:lvl2pPr algn="l" rtl="0" eaLnBrk="1" fontAlgn="base" hangingPunct="1">
              <a:lnSpc>
                <a:spcPct val="90000"/>
              </a:lnSpc>
              <a:spcBef>
                <a:spcPct val="0"/>
              </a:spcBef>
              <a:spcAft>
                <a:spcPct val="0"/>
              </a:spcAft>
              <a:defRPr b="1">
                <a:solidFill>
                  <a:schemeClr val="tx1"/>
                </a:solidFill>
                <a:latin typeface="Arial" charset="0"/>
              </a:defRPr>
            </a:lvl2pPr>
            <a:lvl3pPr algn="l" rtl="0" eaLnBrk="1" fontAlgn="base" hangingPunct="1">
              <a:lnSpc>
                <a:spcPct val="90000"/>
              </a:lnSpc>
              <a:spcBef>
                <a:spcPct val="0"/>
              </a:spcBef>
              <a:spcAft>
                <a:spcPct val="0"/>
              </a:spcAft>
              <a:defRPr b="1">
                <a:solidFill>
                  <a:schemeClr val="tx1"/>
                </a:solidFill>
                <a:latin typeface="Arial" charset="0"/>
              </a:defRPr>
            </a:lvl3pPr>
            <a:lvl4pPr algn="l" rtl="0" eaLnBrk="1" fontAlgn="base" hangingPunct="1">
              <a:lnSpc>
                <a:spcPct val="90000"/>
              </a:lnSpc>
              <a:spcBef>
                <a:spcPct val="0"/>
              </a:spcBef>
              <a:spcAft>
                <a:spcPct val="0"/>
              </a:spcAft>
              <a:defRPr b="1">
                <a:solidFill>
                  <a:schemeClr val="tx1"/>
                </a:solidFill>
                <a:latin typeface="Arial" charset="0"/>
              </a:defRPr>
            </a:lvl4pPr>
            <a:lvl5pPr algn="l" rtl="0" eaLnBrk="1" fontAlgn="base" hangingPunct="1">
              <a:lnSpc>
                <a:spcPct val="90000"/>
              </a:lnSpc>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r>
              <a:rPr>
                <a:solidFill>
                  <a:srgbClr val="002776"/>
                </a:solidFill>
              </a:rPr>
              <a:t>CDFI Deal Example: IFF’s Energy Performance Program (E2P) – Going Green</a:t>
            </a:r>
            <a:endParaRPr>
              <a:solidFill>
                <a:srgbClr val="00A1DE"/>
              </a:solidFill>
            </a:endParaRPr>
          </a:p>
        </p:txBody>
      </p:sp>
      <p:sp>
        <p:nvSpPr>
          <p:cNvPr id="2" name="Content Placeholder 1"/>
          <p:cNvSpPr>
            <a:spLocks noGrp="1"/>
          </p:cNvSpPr>
          <p:nvPr>
            <p:ph sz="quarter" idx="12"/>
          </p:nvPr>
        </p:nvSpPr>
        <p:spPr>
          <a:xfrm>
            <a:off x="381000" y="1226092"/>
            <a:ext cx="8330184" cy="3770911"/>
          </a:xfrm>
        </p:spPr>
        <p:txBody>
          <a:bodyPr/>
          <a:lstStyle/>
          <a:p>
            <a:pPr>
              <a:spcBef>
                <a:spcPts val="600"/>
              </a:spcBef>
            </a:pPr>
            <a:r>
              <a:rPr lang="en-US" b="1" dirty="0" smtClean="0"/>
              <a:t>Portfolio Example: Avenues to Independence</a:t>
            </a:r>
          </a:p>
          <a:p>
            <a:pPr>
              <a:spcBef>
                <a:spcPts val="0"/>
              </a:spcBef>
            </a:pPr>
            <a:r>
              <a:rPr lang="en-US" i="1" dirty="0" smtClean="0"/>
              <a:t>E2P  helped Avenues to Independence identify, </a:t>
            </a:r>
          </a:p>
          <a:p>
            <a:pPr>
              <a:spcBef>
                <a:spcPts val="0"/>
              </a:spcBef>
            </a:pPr>
            <a:r>
              <a:rPr lang="en-US" i="1" dirty="0" smtClean="0"/>
              <a:t>implement, and finance energy efficiency </a:t>
            </a:r>
          </a:p>
          <a:p>
            <a:pPr>
              <a:spcBef>
                <a:spcPts val="0"/>
              </a:spcBef>
            </a:pPr>
            <a:r>
              <a:rPr lang="en-US" i="1" dirty="0" smtClean="0"/>
              <a:t>upgrades to their training center warehouse in </a:t>
            </a:r>
          </a:p>
          <a:p>
            <a:pPr>
              <a:spcBef>
                <a:spcPts val="0"/>
              </a:spcBef>
            </a:pPr>
            <a:r>
              <a:rPr lang="en-US" i="1" dirty="0" smtClean="0"/>
              <a:t>Wheeling, IL</a:t>
            </a:r>
            <a:endParaRPr lang="en-US" b="1" dirty="0" smtClean="0"/>
          </a:p>
          <a:p>
            <a:pPr>
              <a:spcBef>
                <a:spcPts val="600"/>
              </a:spcBef>
            </a:pPr>
            <a:r>
              <a:rPr lang="en-US" dirty="0" smtClean="0"/>
              <a:t>The $145,000 loan financed upgrades ranging from new energy efficient lighting and occupancy controls to a new roof with improved insulation.</a:t>
            </a:r>
          </a:p>
          <a:p>
            <a:pPr marL="342900" indent="-342900">
              <a:spcBef>
                <a:spcPts val="600"/>
              </a:spcBef>
              <a:buFont typeface="Arial" pitchFamily="34" charset="0"/>
              <a:buChar char="•"/>
            </a:pPr>
            <a:r>
              <a:rPr lang="en-US" dirty="0" smtClean="0"/>
              <a:t>IFF financed 95% of the total project cost </a:t>
            </a:r>
          </a:p>
          <a:p>
            <a:pPr marL="517525" lvl="1" indent="-342900">
              <a:spcBef>
                <a:spcPts val="600"/>
              </a:spcBef>
              <a:buFont typeface="Arial" pitchFamily="34" charset="0"/>
              <a:buChar char="−"/>
            </a:pPr>
            <a:r>
              <a:rPr lang="en-US" dirty="0"/>
              <a:t>Handled the incentive and grant application process</a:t>
            </a:r>
          </a:p>
          <a:p>
            <a:pPr marL="517525" lvl="1" indent="-342900">
              <a:spcBef>
                <a:spcPts val="600"/>
              </a:spcBef>
              <a:buFont typeface="Arial" pitchFamily="34" charset="0"/>
              <a:buChar char="−"/>
            </a:pPr>
            <a:r>
              <a:rPr lang="en-US" dirty="0" smtClean="0"/>
              <a:t>Real estate experts managed implementation of all the upgrades</a:t>
            </a:r>
            <a:endParaRPr lang="en-US" dirty="0"/>
          </a:p>
          <a:p>
            <a:pPr marL="342900" indent="-342900">
              <a:spcBef>
                <a:spcPts val="600"/>
              </a:spcBef>
              <a:buFont typeface="Arial" pitchFamily="34" charset="0"/>
              <a:buChar char="•"/>
            </a:pPr>
            <a:r>
              <a:rPr lang="en-US" sz="2200" b="1" dirty="0" smtClean="0"/>
              <a:t>Avenues is estimated to save over $13,000/ year in utility costs</a:t>
            </a:r>
          </a:p>
        </p:txBody>
      </p:sp>
      <p:sp>
        <p:nvSpPr>
          <p:cNvPr id="4" name="TextBox 3"/>
          <p:cNvSpPr txBox="1"/>
          <p:nvPr/>
        </p:nvSpPr>
        <p:spPr>
          <a:xfrm>
            <a:off x="2096727" y="5609200"/>
            <a:ext cx="6428603" cy="276999"/>
          </a:xfrm>
          <a:prstGeom prst="rect">
            <a:avLst/>
          </a:prstGeom>
          <a:noFill/>
        </p:spPr>
        <p:txBody>
          <a:bodyPr wrap="square" rtlCol="0">
            <a:spAutoFit/>
          </a:bodyPr>
          <a:lstStyle/>
          <a:p>
            <a:pPr algn="l"/>
            <a:r>
              <a:rPr lang="en-US" sz="1200" b="0" i="1" dirty="0">
                <a:solidFill>
                  <a:srgbClr val="002776"/>
                </a:solidFill>
                <a:latin typeface="Arial"/>
              </a:rPr>
              <a:t>Source: </a:t>
            </a:r>
            <a:r>
              <a:rPr lang="en-US" sz="1200" i="1" dirty="0">
                <a:solidFill>
                  <a:srgbClr val="002776"/>
                </a:solidFill>
                <a:latin typeface="Arial"/>
                <a:hlinkClick r:id="rId3"/>
              </a:rPr>
              <a:t>iff.org/e2p</a:t>
            </a:r>
            <a:endParaRPr lang="en-US" sz="1200" i="1" dirty="0">
              <a:solidFill>
                <a:srgbClr val="002776"/>
              </a:solidFill>
              <a:latin typeface="Arial"/>
            </a:endParaRPr>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7305" y="1079500"/>
            <a:ext cx="2508705"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6025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txBox="1">
            <a:spLocks/>
          </p:cNvSpPr>
          <p:nvPr/>
        </p:nvSpPr>
        <p:spPr bwMode="gray">
          <a:xfrm>
            <a:off x="381000" y="481518"/>
            <a:ext cx="8330184" cy="333425"/>
          </a:xfrm>
          <a:prstGeom prst="rect">
            <a:avLst/>
          </a:prstGeom>
        </p:spPr>
        <p:txBody>
          <a:bodyPr lIns="0" tIns="0" rIns="0" bIns="0">
            <a:spAutoFit/>
          </a:bodyPr>
          <a:lstStyle>
            <a:lvl1pPr algn="l" rtl="0" eaLnBrk="1" fontAlgn="base" hangingPunct="1">
              <a:lnSpc>
                <a:spcPts val="2600"/>
              </a:lnSpc>
              <a:spcBef>
                <a:spcPct val="0"/>
              </a:spcBef>
              <a:spcAft>
                <a:spcPct val="0"/>
              </a:spcAft>
              <a:defRPr kumimoji="0" lang="en-US" sz="2400" b="1" i="0" u="none" strike="noStrike" kern="1200" cap="none" spc="0" normalizeH="0" baseline="0" noProof="0" dirty="0" smtClean="0">
                <a:ln>
                  <a:noFill/>
                </a:ln>
                <a:solidFill>
                  <a:schemeClr val="tx2"/>
                </a:solidFill>
                <a:effectLst/>
                <a:uLnTx/>
                <a:uFillTx/>
                <a:latin typeface="+mj-lt"/>
                <a:ea typeface="+mj-ea"/>
                <a:cs typeface="+mj-cs"/>
              </a:defRPr>
            </a:lvl1pPr>
            <a:lvl2pPr algn="l" rtl="0" eaLnBrk="1" fontAlgn="base" hangingPunct="1">
              <a:lnSpc>
                <a:spcPct val="90000"/>
              </a:lnSpc>
              <a:spcBef>
                <a:spcPct val="0"/>
              </a:spcBef>
              <a:spcAft>
                <a:spcPct val="0"/>
              </a:spcAft>
              <a:defRPr b="1">
                <a:solidFill>
                  <a:schemeClr val="tx1"/>
                </a:solidFill>
                <a:latin typeface="Arial" charset="0"/>
              </a:defRPr>
            </a:lvl2pPr>
            <a:lvl3pPr algn="l" rtl="0" eaLnBrk="1" fontAlgn="base" hangingPunct="1">
              <a:lnSpc>
                <a:spcPct val="90000"/>
              </a:lnSpc>
              <a:spcBef>
                <a:spcPct val="0"/>
              </a:spcBef>
              <a:spcAft>
                <a:spcPct val="0"/>
              </a:spcAft>
              <a:defRPr b="1">
                <a:solidFill>
                  <a:schemeClr val="tx1"/>
                </a:solidFill>
                <a:latin typeface="Arial" charset="0"/>
              </a:defRPr>
            </a:lvl3pPr>
            <a:lvl4pPr algn="l" rtl="0" eaLnBrk="1" fontAlgn="base" hangingPunct="1">
              <a:lnSpc>
                <a:spcPct val="90000"/>
              </a:lnSpc>
              <a:spcBef>
                <a:spcPct val="0"/>
              </a:spcBef>
              <a:spcAft>
                <a:spcPct val="0"/>
              </a:spcAft>
              <a:defRPr b="1">
                <a:solidFill>
                  <a:schemeClr val="tx1"/>
                </a:solidFill>
                <a:latin typeface="Arial" charset="0"/>
              </a:defRPr>
            </a:lvl4pPr>
            <a:lvl5pPr algn="l" rtl="0" eaLnBrk="1" fontAlgn="base" hangingPunct="1">
              <a:lnSpc>
                <a:spcPct val="90000"/>
              </a:lnSpc>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r>
              <a:rPr lang="en-US" dirty="0" smtClean="0"/>
              <a:t>CDFI Deal Example: Craft3</a:t>
            </a:r>
            <a:endParaRPr lang="en-US" dirty="0">
              <a:solidFill>
                <a:srgbClr val="00A1DE"/>
              </a:solidFill>
            </a:endParaRPr>
          </a:p>
        </p:txBody>
      </p:sp>
      <p:sp>
        <p:nvSpPr>
          <p:cNvPr id="2" name="Content Placeholder 1"/>
          <p:cNvSpPr>
            <a:spLocks noGrp="1"/>
          </p:cNvSpPr>
          <p:nvPr>
            <p:ph sz="quarter" idx="12"/>
          </p:nvPr>
        </p:nvSpPr>
        <p:spPr>
          <a:xfrm>
            <a:off x="381000" y="1152289"/>
            <a:ext cx="8330184" cy="4882896"/>
          </a:xfrm>
        </p:spPr>
        <p:txBody>
          <a:bodyPr/>
          <a:lstStyle/>
          <a:p>
            <a:r>
              <a:rPr lang="en-US" dirty="0" smtClean="0"/>
              <a:t>Construction of a 4-turbine, 6MW wind farm on 29 acres in </a:t>
            </a:r>
            <a:r>
              <a:rPr lang="en-US" dirty="0" err="1" smtClean="0"/>
              <a:t>Grayland</a:t>
            </a:r>
            <a:r>
              <a:rPr lang="en-US" dirty="0" smtClean="0"/>
              <a:t>, Washington</a:t>
            </a:r>
          </a:p>
          <a:p>
            <a:pPr marL="342900" indent="-342900">
              <a:buFont typeface="Arial" pitchFamily="34" charset="0"/>
              <a:buChar char="•"/>
            </a:pPr>
            <a:r>
              <a:rPr lang="en-US" dirty="0" smtClean="0"/>
              <a:t>Total project cost of $15.3M, supported through tax credits, loans from CDFIs (National Community Fund and Craft3), and state funding</a:t>
            </a:r>
          </a:p>
          <a:p>
            <a:pPr marL="342900" indent="-342900">
              <a:buFont typeface="Arial" pitchFamily="34" charset="0"/>
              <a:buChar char="•"/>
            </a:pPr>
            <a:r>
              <a:rPr lang="en-US" dirty="0" smtClean="0"/>
              <a:t>Unlike government grants, the wind farm generates recurring, flexible revenues</a:t>
            </a:r>
          </a:p>
          <a:p>
            <a:pPr marL="342900" indent="-342900">
              <a:buFont typeface="Arial" pitchFamily="34" charset="0"/>
              <a:buChar char="•"/>
            </a:pPr>
            <a:r>
              <a:rPr lang="en-US" sz="2200" b="1" dirty="0"/>
              <a:t>Generates enough electricity to power 1,000 homes for 1 year</a:t>
            </a:r>
          </a:p>
          <a:p>
            <a:pPr marL="342900" indent="-342900">
              <a:buFont typeface="Arial" pitchFamily="34" charset="0"/>
              <a:buChar char="•"/>
            </a:pPr>
            <a:endParaRPr lang="en-US" dirty="0" smtClean="0"/>
          </a:p>
        </p:txBody>
      </p:sp>
      <p:sp>
        <p:nvSpPr>
          <p:cNvPr id="4" name="TextBox 3"/>
          <p:cNvSpPr txBox="1"/>
          <p:nvPr/>
        </p:nvSpPr>
        <p:spPr>
          <a:xfrm>
            <a:off x="1458097" y="5609200"/>
            <a:ext cx="6428603" cy="461665"/>
          </a:xfrm>
          <a:prstGeom prst="rect">
            <a:avLst/>
          </a:prstGeom>
          <a:noFill/>
        </p:spPr>
        <p:txBody>
          <a:bodyPr wrap="square" rtlCol="0">
            <a:spAutoFit/>
          </a:bodyPr>
          <a:lstStyle/>
          <a:p>
            <a:pPr lvl="0" algn="l"/>
            <a:r>
              <a:rPr lang="en-US" sz="1200" b="0" i="1" dirty="0" smtClean="0"/>
              <a:t>Source: Craft3 website, </a:t>
            </a:r>
            <a:r>
              <a:rPr lang="en-US" sz="1200" i="1" dirty="0">
                <a:hlinkClick r:id="rId3"/>
              </a:rPr>
              <a:t>http://</a:t>
            </a:r>
            <a:r>
              <a:rPr lang="en-US" sz="1200" i="1" dirty="0" smtClean="0">
                <a:hlinkClick r:id="rId3"/>
              </a:rPr>
              <a:t>www.craft3.org/docs/case-studies/062311-coastal-energy-project-impact-report-strategic-development-solutions.pdf?sfvrsn=0</a:t>
            </a:r>
            <a:endParaRPr lang="en-US" sz="1200" i="1" dirty="0"/>
          </a:p>
        </p:txBody>
      </p:sp>
    </p:spTree>
    <p:extLst>
      <p:ext uri="{BB962C8B-B14F-4D97-AF65-F5344CB8AC3E}">
        <p14:creationId xmlns:p14="http://schemas.microsoft.com/office/powerpoint/2010/main" val="579652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txBox="1">
            <a:spLocks/>
          </p:cNvSpPr>
          <p:nvPr/>
        </p:nvSpPr>
        <p:spPr bwMode="gray">
          <a:xfrm>
            <a:off x="381000" y="464146"/>
            <a:ext cx="8330184" cy="333425"/>
          </a:xfrm>
          <a:prstGeom prst="rect">
            <a:avLst/>
          </a:prstGeom>
        </p:spPr>
        <p:txBody>
          <a:bodyPr lIns="0" tIns="0" rIns="0" bIns="0">
            <a:spAutoFit/>
          </a:bodyPr>
          <a:lstStyle>
            <a:lvl1pPr algn="l" rtl="0" eaLnBrk="1" fontAlgn="base" hangingPunct="1">
              <a:lnSpc>
                <a:spcPts val="2600"/>
              </a:lnSpc>
              <a:spcBef>
                <a:spcPct val="0"/>
              </a:spcBef>
              <a:spcAft>
                <a:spcPct val="0"/>
              </a:spcAft>
              <a:defRPr kumimoji="0" lang="en-US" sz="2400" b="1" i="0" u="none" strike="noStrike" kern="1200" cap="none" spc="0" normalizeH="0" baseline="0" noProof="0" dirty="0" smtClean="0">
                <a:ln>
                  <a:noFill/>
                </a:ln>
                <a:solidFill>
                  <a:schemeClr val="tx2"/>
                </a:solidFill>
                <a:effectLst/>
                <a:uLnTx/>
                <a:uFillTx/>
                <a:latin typeface="+mj-lt"/>
                <a:ea typeface="+mj-ea"/>
                <a:cs typeface="+mj-cs"/>
              </a:defRPr>
            </a:lvl1pPr>
            <a:lvl2pPr algn="l" rtl="0" eaLnBrk="1" fontAlgn="base" hangingPunct="1">
              <a:lnSpc>
                <a:spcPct val="90000"/>
              </a:lnSpc>
              <a:spcBef>
                <a:spcPct val="0"/>
              </a:spcBef>
              <a:spcAft>
                <a:spcPct val="0"/>
              </a:spcAft>
              <a:defRPr b="1">
                <a:solidFill>
                  <a:schemeClr val="tx1"/>
                </a:solidFill>
                <a:latin typeface="Arial" charset="0"/>
              </a:defRPr>
            </a:lvl2pPr>
            <a:lvl3pPr algn="l" rtl="0" eaLnBrk="1" fontAlgn="base" hangingPunct="1">
              <a:lnSpc>
                <a:spcPct val="90000"/>
              </a:lnSpc>
              <a:spcBef>
                <a:spcPct val="0"/>
              </a:spcBef>
              <a:spcAft>
                <a:spcPct val="0"/>
              </a:spcAft>
              <a:defRPr b="1">
                <a:solidFill>
                  <a:schemeClr val="tx1"/>
                </a:solidFill>
                <a:latin typeface="Arial" charset="0"/>
              </a:defRPr>
            </a:lvl3pPr>
            <a:lvl4pPr algn="l" rtl="0" eaLnBrk="1" fontAlgn="base" hangingPunct="1">
              <a:lnSpc>
                <a:spcPct val="90000"/>
              </a:lnSpc>
              <a:spcBef>
                <a:spcPct val="0"/>
              </a:spcBef>
              <a:spcAft>
                <a:spcPct val="0"/>
              </a:spcAft>
              <a:defRPr b="1">
                <a:solidFill>
                  <a:schemeClr val="tx1"/>
                </a:solidFill>
                <a:latin typeface="Arial" charset="0"/>
              </a:defRPr>
            </a:lvl4pPr>
            <a:lvl5pPr algn="l" rtl="0" eaLnBrk="1" fontAlgn="base" hangingPunct="1">
              <a:lnSpc>
                <a:spcPct val="90000"/>
              </a:lnSpc>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r>
              <a:rPr lang="en-US" dirty="0" smtClean="0"/>
              <a:t>CDFI Deal Example: Community Reinvestment Fund</a:t>
            </a:r>
            <a:endParaRPr lang="en-US" dirty="0">
              <a:solidFill>
                <a:srgbClr val="00A1DE"/>
              </a:solidFill>
            </a:endParaRPr>
          </a:p>
        </p:txBody>
      </p:sp>
      <p:sp>
        <p:nvSpPr>
          <p:cNvPr id="2" name="Content Placeholder 1"/>
          <p:cNvSpPr>
            <a:spLocks noGrp="1"/>
          </p:cNvSpPr>
          <p:nvPr>
            <p:ph sz="quarter" idx="12"/>
          </p:nvPr>
        </p:nvSpPr>
        <p:spPr>
          <a:xfrm>
            <a:off x="381000" y="1152289"/>
            <a:ext cx="8330184" cy="4882896"/>
          </a:xfrm>
        </p:spPr>
        <p:txBody>
          <a:bodyPr/>
          <a:lstStyle/>
          <a:p>
            <a:r>
              <a:rPr lang="en-US" dirty="0" smtClean="0"/>
              <a:t>Provided financing for installation of geothermal heating and cooling unit to a local resort in northern Minnesota</a:t>
            </a:r>
          </a:p>
          <a:p>
            <a:pPr marL="342900" indent="-342900">
              <a:buFont typeface="Arial" pitchFamily="34" charset="0"/>
              <a:buChar char="•"/>
            </a:pPr>
            <a:r>
              <a:rPr lang="en-US" dirty="0" smtClean="0"/>
              <a:t>Approximately $300,000 in loans provided</a:t>
            </a:r>
          </a:p>
          <a:p>
            <a:pPr marL="342900" indent="-342900">
              <a:buFont typeface="Arial" pitchFamily="34" charset="0"/>
              <a:buChar char="•"/>
            </a:pPr>
            <a:r>
              <a:rPr lang="en-US" dirty="0" smtClean="0"/>
              <a:t>Resort located in a low income community</a:t>
            </a:r>
          </a:p>
          <a:p>
            <a:pPr marL="342900" indent="-342900">
              <a:buFont typeface="Arial" pitchFamily="34" charset="0"/>
              <a:buChar char="•"/>
            </a:pPr>
            <a:r>
              <a:rPr lang="en-US" dirty="0" smtClean="0"/>
              <a:t>Loan structured based on the expected energy savings to be realized as determined through energy audits</a:t>
            </a:r>
          </a:p>
        </p:txBody>
      </p:sp>
      <p:sp>
        <p:nvSpPr>
          <p:cNvPr id="6" name="Rectangle 5"/>
          <p:cNvSpPr/>
          <p:nvPr/>
        </p:nvSpPr>
        <p:spPr>
          <a:xfrm>
            <a:off x="3506007" y="4224456"/>
            <a:ext cx="5205177" cy="1308543"/>
          </a:xfrm>
          <a:prstGeom prst="rect">
            <a:avLst/>
          </a:prstGeom>
          <a:solidFill>
            <a:srgbClr val="FFC000"/>
          </a:solidFill>
        </p:spPr>
        <p:txBody>
          <a:bodyPr wrap="square" anchor="ctr" anchorCtr="1">
            <a:noAutofit/>
          </a:bodyPr>
          <a:lstStyle/>
          <a:p>
            <a:pPr algn="l"/>
            <a:r>
              <a:rPr lang="en-US" sz="1600" dirty="0" smtClean="0"/>
              <a:t>Tip for Energy Retrofit Projects</a:t>
            </a:r>
          </a:p>
          <a:p>
            <a:pPr algn="l"/>
            <a:r>
              <a:rPr lang="en-US" sz="1600" b="0" dirty="0" smtClean="0"/>
              <a:t>Structure the terms of the loan to have a net zero impact for the borrower: monthly payments approximately equal to energy savings</a:t>
            </a:r>
            <a:endParaRPr lang="en-US" sz="1600" b="0" dirty="0"/>
          </a:p>
        </p:txBody>
      </p:sp>
      <p:sp>
        <p:nvSpPr>
          <p:cNvPr id="5" name="TextBox 4"/>
          <p:cNvSpPr txBox="1"/>
          <p:nvPr/>
        </p:nvSpPr>
        <p:spPr>
          <a:xfrm>
            <a:off x="1458097" y="5837805"/>
            <a:ext cx="3946660" cy="276999"/>
          </a:xfrm>
          <a:prstGeom prst="rect">
            <a:avLst/>
          </a:prstGeom>
          <a:noFill/>
        </p:spPr>
        <p:txBody>
          <a:bodyPr wrap="square" rtlCol="0">
            <a:spAutoFit/>
          </a:bodyPr>
          <a:lstStyle/>
          <a:p>
            <a:pPr algn="l"/>
            <a:r>
              <a:rPr lang="en-US" sz="1200" b="0" dirty="0" smtClean="0"/>
              <a:t>Source: Interview with Community Reinvestment Fund</a:t>
            </a:r>
          </a:p>
        </p:txBody>
      </p:sp>
    </p:spTree>
    <p:extLst>
      <p:ext uri="{BB962C8B-B14F-4D97-AF65-F5344CB8AC3E}">
        <p14:creationId xmlns:p14="http://schemas.microsoft.com/office/powerpoint/2010/main" val="1406685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txBox="1">
            <a:spLocks/>
          </p:cNvSpPr>
          <p:nvPr/>
        </p:nvSpPr>
        <p:spPr bwMode="gray">
          <a:xfrm>
            <a:off x="381000" y="431095"/>
            <a:ext cx="8330184" cy="333425"/>
          </a:xfrm>
          <a:prstGeom prst="rect">
            <a:avLst/>
          </a:prstGeom>
        </p:spPr>
        <p:txBody>
          <a:bodyPr lIns="0" tIns="0" rIns="0" bIns="0">
            <a:spAutoFit/>
          </a:bodyPr>
          <a:lstStyle>
            <a:lvl1pPr algn="l" rtl="0" eaLnBrk="1" fontAlgn="base" hangingPunct="1">
              <a:lnSpc>
                <a:spcPts val="2600"/>
              </a:lnSpc>
              <a:spcBef>
                <a:spcPct val="0"/>
              </a:spcBef>
              <a:spcAft>
                <a:spcPct val="0"/>
              </a:spcAft>
              <a:defRPr kumimoji="0" lang="en-US" sz="2400" b="1" i="0" u="none" strike="noStrike" kern="1200" cap="none" spc="0" normalizeH="0" baseline="0" noProof="0" dirty="0" smtClean="0">
                <a:ln>
                  <a:noFill/>
                </a:ln>
                <a:solidFill>
                  <a:schemeClr val="tx2"/>
                </a:solidFill>
                <a:effectLst/>
                <a:uLnTx/>
                <a:uFillTx/>
                <a:latin typeface="+mj-lt"/>
                <a:ea typeface="+mj-ea"/>
                <a:cs typeface="+mj-cs"/>
              </a:defRPr>
            </a:lvl1pPr>
            <a:lvl2pPr algn="l" rtl="0" eaLnBrk="1" fontAlgn="base" hangingPunct="1">
              <a:lnSpc>
                <a:spcPct val="90000"/>
              </a:lnSpc>
              <a:spcBef>
                <a:spcPct val="0"/>
              </a:spcBef>
              <a:spcAft>
                <a:spcPct val="0"/>
              </a:spcAft>
              <a:defRPr b="1">
                <a:solidFill>
                  <a:schemeClr val="tx1"/>
                </a:solidFill>
                <a:latin typeface="Arial" charset="0"/>
              </a:defRPr>
            </a:lvl2pPr>
            <a:lvl3pPr algn="l" rtl="0" eaLnBrk="1" fontAlgn="base" hangingPunct="1">
              <a:lnSpc>
                <a:spcPct val="90000"/>
              </a:lnSpc>
              <a:spcBef>
                <a:spcPct val="0"/>
              </a:spcBef>
              <a:spcAft>
                <a:spcPct val="0"/>
              </a:spcAft>
              <a:defRPr b="1">
                <a:solidFill>
                  <a:schemeClr val="tx1"/>
                </a:solidFill>
                <a:latin typeface="Arial" charset="0"/>
              </a:defRPr>
            </a:lvl3pPr>
            <a:lvl4pPr algn="l" rtl="0" eaLnBrk="1" fontAlgn="base" hangingPunct="1">
              <a:lnSpc>
                <a:spcPct val="90000"/>
              </a:lnSpc>
              <a:spcBef>
                <a:spcPct val="0"/>
              </a:spcBef>
              <a:spcAft>
                <a:spcPct val="0"/>
              </a:spcAft>
              <a:defRPr b="1">
                <a:solidFill>
                  <a:schemeClr val="tx1"/>
                </a:solidFill>
                <a:latin typeface="Arial" charset="0"/>
              </a:defRPr>
            </a:lvl4pPr>
            <a:lvl5pPr algn="l" rtl="0" eaLnBrk="1" fontAlgn="base" hangingPunct="1">
              <a:lnSpc>
                <a:spcPct val="90000"/>
              </a:lnSpc>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r>
              <a:rPr lang="en-US" dirty="0" smtClean="0"/>
              <a:t>CDFI Deal Example: </a:t>
            </a:r>
            <a:r>
              <a:rPr lang="en-US" dirty="0" err="1" smtClean="0"/>
              <a:t>NeighborWorks</a:t>
            </a:r>
            <a:r>
              <a:rPr lang="en-US" dirty="0" smtClean="0"/>
              <a:t> Capital</a:t>
            </a:r>
            <a:endParaRPr lang="en-US" dirty="0">
              <a:solidFill>
                <a:srgbClr val="00A1DE"/>
              </a:solidFill>
            </a:endParaRPr>
          </a:p>
        </p:txBody>
      </p:sp>
      <p:sp>
        <p:nvSpPr>
          <p:cNvPr id="2" name="Content Placeholder 1"/>
          <p:cNvSpPr>
            <a:spLocks noGrp="1"/>
          </p:cNvSpPr>
          <p:nvPr>
            <p:ph sz="quarter" idx="12"/>
          </p:nvPr>
        </p:nvSpPr>
        <p:spPr>
          <a:xfrm>
            <a:off x="381000" y="855203"/>
            <a:ext cx="8330184" cy="4771029"/>
          </a:xfrm>
        </p:spPr>
        <p:txBody>
          <a:bodyPr/>
          <a:lstStyle/>
          <a:p>
            <a:pPr>
              <a:lnSpc>
                <a:spcPct val="150000"/>
              </a:lnSpc>
              <a:spcBef>
                <a:spcPts val="600"/>
              </a:spcBef>
            </a:pPr>
            <a:r>
              <a:rPr lang="en-US" dirty="0" err="1" smtClean="0"/>
              <a:t>NeighborWorks</a:t>
            </a:r>
            <a:r>
              <a:rPr lang="en-US" dirty="0" smtClean="0"/>
              <a:t> Capital provided $170,167 for Mini-Perm Renewable Energy Equipment to West Elmwood Housing Development Corporation (WEHDC) in Providence, RI</a:t>
            </a:r>
          </a:p>
          <a:p>
            <a:pPr marL="517525" lvl="1" indent="-342900">
              <a:lnSpc>
                <a:spcPct val="150000"/>
              </a:lnSpc>
              <a:spcBef>
                <a:spcPts val="600"/>
              </a:spcBef>
            </a:pPr>
            <a:r>
              <a:rPr lang="en-US" sz="1600" dirty="0"/>
              <a:t>D</a:t>
            </a:r>
            <a:r>
              <a:rPr lang="en-US" sz="1600" dirty="0" smtClean="0"/>
              <a:t>eveloped 16 affordable living </a:t>
            </a:r>
            <a:r>
              <a:rPr lang="en-US" sz="1600" dirty="0"/>
              <a:t>units and 5000 square feet of office space for three businesses, including the </a:t>
            </a:r>
            <a:r>
              <a:rPr lang="en-US" sz="1600" dirty="0" smtClean="0"/>
              <a:t>WEHDC</a:t>
            </a:r>
            <a:endParaRPr lang="en-US" sz="1600" dirty="0"/>
          </a:p>
          <a:p>
            <a:pPr marL="517525" lvl="1" indent="-342900">
              <a:lnSpc>
                <a:spcPct val="150000"/>
              </a:lnSpc>
              <a:spcBef>
                <a:spcPts val="600"/>
              </a:spcBef>
            </a:pPr>
            <a:r>
              <a:rPr lang="en-US" sz="1600" dirty="0" smtClean="0"/>
              <a:t>Provided </a:t>
            </a:r>
            <a:r>
              <a:rPr lang="en-US" sz="1600" dirty="0"/>
              <a:t>a loan </a:t>
            </a:r>
            <a:r>
              <a:rPr lang="en-US" sz="1600" dirty="0" smtClean="0"/>
              <a:t>leveraging state grant of $100k to </a:t>
            </a:r>
            <a:r>
              <a:rPr lang="en-US" sz="1600" dirty="0"/>
              <a:t>install a 48 kW </a:t>
            </a:r>
            <a:r>
              <a:rPr lang="en-US" sz="1600" dirty="0" smtClean="0"/>
              <a:t>photovoltaic (PV) </a:t>
            </a:r>
            <a:r>
              <a:rPr lang="en-US" sz="1600" dirty="0"/>
              <a:t>power </a:t>
            </a:r>
            <a:r>
              <a:rPr lang="en-US" sz="1600" dirty="0" smtClean="0"/>
              <a:t>system which provide </a:t>
            </a:r>
            <a:r>
              <a:rPr lang="en-US" sz="1600" dirty="0"/>
              <a:t>electricity for the common areas and office </a:t>
            </a:r>
            <a:r>
              <a:rPr lang="en-US" sz="1600" dirty="0" smtClean="0"/>
              <a:t>spaces and sell </a:t>
            </a:r>
            <a:r>
              <a:rPr lang="en-US" sz="1600" dirty="0"/>
              <a:t>extra generation back to the </a:t>
            </a:r>
            <a:r>
              <a:rPr lang="en-US" sz="1600" dirty="0" smtClean="0"/>
              <a:t>grid</a:t>
            </a:r>
            <a:endParaRPr lang="en-US" sz="1600" dirty="0"/>
          </a:p>
          <a:p>
            <a:pPr marL="517525" lvl="1" indent="-342900">
              <a:lnSpc>
                <a:spcPct val="150000"/>
              </a:lnSpc>
              <a:spcBef>
                <a:spcPts val="600"/>
              </a:spcBef>
            </a:pPr>
            <a:r>
              <a:rPr lang="en-US" sz="1600" dirty="0" smtClean="0"/>
              <a:t>WEHDC </a:t>
            </a:r>
            <a:r>
              <a:rPr lang="en-US" sz="1600" dirty="0"/>
              <a:t>paid </a:t>
            </a:r>
            <a:r>
              <a:rPr lang="en-US" sz="1600" dirty="0" smtClean="0"/>
              <a:t>50% of loan principal </a:t>
            </a:r>
            <a:r>
              <a:rPr lang="en-US" sz="1600" dirty="0"/>
              <a:t>with federal tax credits and revenues from renewable energy credit sales. These credit sales will cover the cost of interest payments for the life of the seven year </a:t>
            </a:r>
            <a:r>
              <a:rPr lang="en-US" sz="1600" dirty="0" smtClean="0"/>
              <a:t>loan</a:t>
            </a:r>
            <a:endParaRPr lang="en-US" sz="1600" dirty="0"/>
          </a:p>
        </p:txBody>
      </p:sp>
      <p:sp>
        <p:nvSpPr>
          <p:cNvPr id="5" name="TextBox 4"/>
          <p:cNvSpPr txBox="1"/>
          <p:nvPr/>
        </p:nvSpPr>
        <p:spPr>
          <a:xfrm>
            <a:off x="1484189" y="5652448"/>
            <a:ext cx="6428603" cy="683264"/>
          </a:xfrm>
          <a:prstGeom prst="rect">
            <a:avLst/>
          </a:prstGeom>
          <a:noFill/>
        </p:spPr>
        <p:txBody>
          <a:bodyPr wrap="square" rtlCol="0">
            <a:spAutoFit/>
          </a:bodyPr>
          <a:lstStyle/>
          <a:p>
            <a:pPr algn="l"/>
            <a:r>
              <a:rPr lang="en-US" sz="1200" b="0" dirty="0" smtClean="0"/>
              <a:t>Source: Neighborworks Capital, </a:t>
            </a:r>
            <a:r>
              <a:rPr lang="en-US" sz="1200" dirty="0">
                <a:hlinkClick r:id="rId3"/>
              </a:rPr>
              <a:t>http://neighborworkscapital.org/impact/case-studies/westfield-commons</a:t>
            </a:r>
            <a:endParaRPr lang="en-US" sz="1200" dirty="0">
              <a:hlinkClick r:id="rId4"/>
            </a:endParaRPr>
          </a:p>
          <a:p>
            <a:pPr lvl="0" algn="l"/>
            <a:r>
              <a:rPr lang="en-US" sz="1200" b="0" dirty="0" smtClean="0"/>
              <a:t> </a:t>
            </a:r>
            <a:endParaRPr lang="en-US" sz="1200" dirty="0"/>
          </a:p>
        </p:txBody>
      </p:sp>
    </p:spTree>
    <p:extLst>
      <p:ext uri="{BB962C8B-B14F-4D97-AF65-F5344CB8AC3E}">
        <p14:creationId xmlns:p14="http://schemas.microsoft.com/office/powerpoint/2010/main" val="3219392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2046" y="4958312"/>
            <a:ext cx="5979183" cy="978729"/>
          </a:xfrm>
          <a:prstGeom prst="rect">
            <a:avLst/>
          </a:prstGeom>
        </p:spPr>
        <p:txBody>
          <a:bodyPr wrap="square">
            <a:spAutoFit/>
          </a:bodyPr>
          <a:lstStyle/>
          <a:p>
            <a:pPr algn="l"/>
            <a:r>
              <a:rPr lang="en-US" sz="800" dirty="0" smtClean="0">
                <a:solidFill>
                  <a:schemeClr val="bg1">
                    <a:lumMod val="65000"/>
                  </a:schemeClr>
                </a:solidFill>
                <a:cs typeface="+mn-cs"/>
              </a:rPr>
              <a:t>About Deloitte</a:t>
            </a:r>
          </a:p>
          <a:p>
            <a:pPr algn="l"/>
            <a:r>
              <a:rPr lang="en-US" sz="800" dirty="0" smtClean="0">
                <a:solidFill>
                  <a:schemeClr val="bg1">
                    <a:lumMod val="65000"/>
                  </a:schemeClr>
                </a:solidFill>
                <a:cs typeface="+mn-cs"/>
              </a:rPr>
              <a:t>Deloitte </a:t>
            </a:r>
            <a:r>
              <a:rPr lang="en-US" sz="800" dirty="0">
                <a:solidFill>
                  <a:schemeClr val="bg1">
                    <a:lumMod val="65000"/>
                  </a:schemeClr>
                </a:solidFill>
                <a:cs typeface="+mn-cs"/>
              </a:rPr>
              <a:t>refers to one or more of Deloitte Touche Tohmatsu Limited, a UK private company limited by guarantee, and its network of member firms, each of which is a legally separate and independent entity. Please see </a:t>
            </a:r>
            <a:r>
              <a:rPr lang="en-US" sz="800" dirty="0">
                <a:solidFill>
                  <a:schemeClr val="bg1">
                    <a:lumMod val="65000"/>
                  </a:schemeClr>
                </a:solidFill>
                <a:cs typeface="+mn-cs"/>
                <a:hlinkClick r:id="rId3"/>
              </a:rPr>
              <a:t>www.deloitte.com/about</a:t>
            </a:r>
            <a:r>
              <a:rPr lang="en-US" sz="800" dirty="0">
                <a:solidFill>
                  <a:schemeClr val="bg1">
                    <a:lumMod val="65000"/>
                  </a:schemeClr>
                </a:solidFill>
                <a:cs typeface="+mn-cs"/>
              </a:rPr>
              <a:t> for a detailed description of the legal structure of Deloitte Touche Tohmatsu Limited and its member firms. Please see </a:t>
            </a:r>
            <a:r>
              <a:rPr lang="en-US" sz="800" dirty="0">
                <a:solidFill>
                  <a:schemeClr val="bg1">
                    <a:lumMod val="65000"/>
                  </a:schemeClr>
                </a:solidFill>
                <a:cs typeface="+mn-cs"/>
                <a:hlinkClick r:id="rId4"/>
              </a:rPr>
              <a:t>www.deloitte.com/us/about</a:t>
            </a:r>
            <a:r>
              <a:rPr lang="en-US" sz="800" dirty="0">
                <a:solidFill>
                  <a:schemeClr val="bg1">
                    <a:lumMod val="65000"/>
                  </a:schemeClr>
                </a:solidFill>
                <a:cs typeface="+mn-cs"/>
              </a:rPr>
              <a:t> for a detailed description of the legal structure of Deloitte LLP and its subsidiaries. Certain services may not be available to attest clients under the rules and regulations of public accounting. </a:t>
            </a:r>
          </a:p>
        </p:txBody>
      </p:sp>
      <p:sp>
        <p:nvSpPr>
          <p:cNvPr id="4" name="TextBox 3"/>
          <p:cNvSpPr txBox="1"/>
          <p:nvPr/>
        </p:nvSpPr>
        <p:spPr>
          <a:xfrm>
            <a:off x="1872046" y="2098639"/>
            <a:ext cx="4893859" cy="1015663"/>
          </a:xfrm>
          <a:prstGeom prst="rect">
            <a:avLst/>
          </a:prstGeom>
          <a:noFill/>
        </p:spPr>
        <p:txBody>
          <a:bodyPr wrap="square" rtlCol="0">
            <a:spAutoFit/>
          </a:bodyPr>
          <a:lstStyle/>
          <a:p>
            <a:pPr algn="l"/>
            <a:r>
              <a:rPr lang="en-US" sz="2000" dirty="0" smtClean="0"/>
              <a:t>For further information, see the “Energy” section of the Virtual Resource Bank</a:t>
            </a:r>
          </a:p>
        </p:txBody>
      </p:sp>
      <p:pic>
        <p:nvPicPr>
          <p:cNvPr id="5" name="Picture 50" descr="DEL_COL"/>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gray">
          <a:xfrm>
            <a:off x="5517894" y="4420713"/>
            <a:ext cx="2333335" cy="53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184431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Deloitte Screen (medium)">
  <a:themeElements>
    <a:clrScheme name="Custom 1">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Main Master - Deloitte Report (print)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2"/>
          </a:solidFill>
        </a:ln>
      </a:spPr>
      <a:bodyPr rtlCol="0" anchor="ctr"/>
      <a:lstStyle>
        <a:defPPr algn="ctr">
          <a:defRPr sz="20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DFI_x0020_Category xmlns="54b55132-26e5-4d15-b936-ab3610dee79c">Resource Banks</CDFI_x0020_Category>
    <CDFI_x0020_Program xmlns="1dbe7651-cd84-4392-9fac-4e185041b4e2">
      <Value>Capacity Building Initiative</Value>
    </CDFI_x0020_Program>
    <TaxCatchAll xmlns="1dbe7651-cd84-4392-9fac-4e185041b4e2">
      <Value>12</Value>
    </TaxCatchAll>
    <CDFI_x0020_Publish_x0020_Year xmlns="1dbe7651-cd84-4392-9fac-4e185041b4e2" xsi:nil="true"/>
    <CDFI_x0020_Publishing_x0020_Content xmlns="1dbe7651-cd84-4392-9fac-4e185041b4e2" xsi:nil="true"/>
    <ha62e04a38c94887971fe396dff18af8 xmlns="1dbe7651-cd84-4392-9fac-4e185041b4e2">
      <Terms xmlns="http://schemas.microsoft.com/office/infopath/2007/PartnerControls">
        <TermInfo xmlns="http://schemas.microsoft.com/office/infopath/2007/PartnerControls">
          <TermName xmlns="http://schemas.microsoft.com/office/infopath/2007/PartnerControls">Innovations in Small Business Lending</TermName>
          <TermId xmlns="http://schemas.microsoft.com/office/infopath/2007/PartnerControls">249f2c0d-36e8-4611-83cf-188fbcbd97d0</TermId>
        </TermInfo>
      </Terms>
    </ha62e04a38c94887971fe396dff18af8>
    <_dlc_DocId xmlns="1dbe7651-cd84-4392-9fac-4e185041b4e2">H34TN2MWWJXZ-58-575</_dlc_DocId>
    <_dlc_DocIdUrl xmlns="1dbe7651-cd84-4392-9fac-4e185041b4e2">
      <Url>https://www.cdfifund.gov/_layouts/15/DocIdRedir.aspx?ID=H34TN2MWWJXZ-58-575</Url>
      <Description>H34TN2MWWJXZ-58-575</Description>
    </_dlc_DocIdUrl>
    <IconOverlay xmlns="http://schemas.microsoft.com/sharepoint/v4" xsi:nil="true"/>
    <CDFI_x0020_Publish_x0020_Date xmlns="54b55132-26e5-4d15-b936-ab3610dee79c" xsi:nil="true"/>
    <CDFI_x0020_Image xmlns="54b55132-26e5-4d15-b936-ab3610dee79c" xsi:nil="true"/>
    <CDFI_x0020_Featured xmlns="1dbe7651-cd84-4392-9fac-4e185041b4e2">false</CDFI_x0020_Featured>
    <Guidance_x0020_Description xmlns="933139fc-f8bd-44e6-b312-8784cd10cb35" xsi:nil="true"/>
    <Description0 xmlns="933139fc-f8bd-44e6-b312-8784cd10cb35" xsi:nil="true"/>
    <_dlc_DocIdPersistId xmlns="1dbe7651-cd84-4392-9fac-4e185041b4e2">false</_dlc_DocIdPersistI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CDFI Document Library" ma:contentTypeID="0x010100ED4B65E0AC657946A816EE9BBFD5AE1202007DB144602AC1DA428E702BE31425F139" ma:contentTypeVersion="19" ma:contentTypeDescription="" ma:contentTypeScope="" ma:versionID="ab3e6c4493840516b27f761233e6197e">
  <xsd:schema xmlns:xsd="http://www.w3.org/2001/XMLSchema" xmlns:xs="http://www.w3.org/2001/XMLSchema" xmlns:p="http://schemas.microsoft.com/office/2006/metadata/properties" xmlns:ns2="1dbe7651-cd84-4392-9fac-4e185041b4e2" xmlns:ns3="54b55132-26e5-4d15-b936-ab3610dee79c" xmlns:ns4="http://schemas.microsoft.com/sharepoint/v4" xmlns:ns5="933139fc-f8bd-44e6-b312-8784cd10cb35" targetNamespace="http://schemas.microsoft.com/office/2006/metadata/properties" ma:root="true" ma:fieldsID="bb058e83edc035017e229648f8a28581" ns2:_="" ns3:_="" ns4:_="" ns5:_="">
    <xsd:import namespace="1dbe7651-cd84-4392-9fac-4e185041b4e2"/>
    <xsd:import namespace="54b55132-26e5-4d15-b936-ab3610dee79c"/>
    <xsd:import namespace="http://schemas.microsoft.com/sharepoint/v4"/>
    <xsd:import namespace="933139fc-f8bd-44e6-b312-8784cd10cb35"/>
    <xsd:element name="properties">
      <xsd:complexType>
        <xsd:sequence>
          <xsd:element name="documentManagement">
            <xsd:complexType>
              <xsd:all>
                <xsd:element ref="ns2:CDFI_x0020_Publish_x0020_Year" minOccurs="0"/>
                <xsd:element ref="ns3:CDFI_x0020_Publish_x0020_Date" minOccurs="0"/>
                <xsd:element ref="ns3:CDFI_x0020_Category" minOccurs="0"/>
                <xsd:element ref="ns2:CDFI_x0020_Program" minOccurs="0"/>
                <xsd:element ref="ns2:CDFI_x0020_Publishing_x0020_Content" minOccurs="0"/>
                <xsd:element ref="ns3:CDFI_x0020_Image" minOccurs="0"/>
                <xsd:element ref="ns2:CDFI_x0020_Featured" minOccurs="0"/>
                <xsd:element ref="ns2:_dlc_DocId" minOccurs="0"/>
                <xsd:element ref="ns2:ha62e04a38c94887971fe396dff18af8" minOccurs="0"/>
                <xsd:element ref="ns2:TaxCatchAll" minOccurs="0"/>
                <xsd:element ref="ns2:TaxCatchAllLabel" minOccurs="0"/>
                <xsd:element ref="ns2:_dlc_DocIdUrl" minOccurs="0"/>
                <xsd:element ref="ns4:IconOverlay" minOccurs="0"/>
                <xsd:element ref="ns2:_dlc_DocIdPersistId" minOccurs="0"/>
                <xsd:element ref="ns5:Description0" minOccurs="0"/>
                <xsd:element ref="ns5:Guidance_x0020_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be7651-cd84-4392-9fac-4e185041b4e2" elementFormDefault="qualified">
    <xsd:import namespace="http://schemas.microsoft.com/office/2006/documentManagement/types"/>
    <xsd:import namespace="http://schemas.microsoft.com/office/infopath/2007/PartnerControls"/>
    <xsd:element name="CDFI_x0020_Publish_x0020_Year" ma:index="2" nillable="true" ma:displayName="CDFI Publish Year" ma:format="Dropdown" ma:indexed="true" ma:internalName="CDFI_x0020_Publish_x0020_Year">
      <xsd:simpleType>
        <xsd:restriction base="dms:Choice">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restriction>
      </xsd:simpleType>
    </xsd:element>
    <xsd:element name="CDFI_x0020_Program" ma:index="6" nillable="true" ma:displayName="CDFI Program" ma:internalName="CDFI_x0020_Program">
      <xsd:complexType>
        <xsd:complexContent>
          <xsd:extension base="dms:MultiChoice">
            <xsd:sequence>
              <xsd:element name="Value" maxOccurs="unbounded" minOccurs="0" nillable="true">
                <xsd:simpleType>
                  <xsd:restriction base="dms:Choice">
                    <xsd:enumeration value="Bank Enterprise Award"/>
                    <xsd:enumeration value="Capital Magnet Fund"/>
                    <xsd:enumeration value="Capacity Building Initiative"/>
                    <xsd:enumeration value="CDE Certification"/>
                    <xsd:enumeration value="CDFI Bond Guarantee Program"/>
                    <xsd:enumeration value="CDFI Certification"/>
                    <xsd:enumeration value="CDFI Program"/>
                    <xsd:enumeration value="FEC Pilot Program"/>
                    <xsd:enumeration value="Native Initiatives"/>
                    <xsd:enumeration value="New Markets Tax Credit"/>
                  </xsd:restriction>
                </xsd:simpleType>
              </xsd:element>
            </xsd:sequence>
          </xsd:extension>
        </xsd:complexContent>
      </xsd:complexType>
    </xsd:element>
    <xsd:element name="CDFI_x0020_Publishing_x0020_Content" ma:index="7" nillable="true" ma:displayName="CDFI Publishing Content" ma:internalName="CDFI_x0020_Publishing_x0020_Content">
      <xsd:simpleType>
        <xsd:restriction base="dms:Unknown"/>
      </xsd:simpleType>
    </xsd:element>
    <xsd:element name="CDFI_x0020_Featured" ma:index="10" nillable="true" ma:displayName="CDFI Featured" ma:default="0" ma:internalName="CDFI_x0020_Featured">
      <xsd:simpleType>
        <xsd:restriction base="dms:Boolean"/>
      </xsd:simpleType>
    </xsd:element>
    <xsd:element name="_dlc_DocId" ma:index="12" nillable="true" ma:displayName="Document ID Value" ma:description="The value of the document ID assigned to this item." ma:internalName="_dlc_DocId" ma:readOnly="true">
      <xsd:simpleType>
        <xsd:restriction base="dms:Text"/>
      </xsd:simpleType>
    </xsd:element>
    <xsd:element name="ha62e04a38c94887971fe396dff18af8" ma:index="14" nillable="true" ma:taxonomy="true" ma:internalName="ha62e04a38c94887971fe396dff18af8" ma:taxonomyFieldName="CDFI_x0020_Document_x0020_Tags" ma:displayName="CDFI Document Tags" ma:readOnly="false" ma:default="" ma:fieldId="{1a62e04a-38c9-4887-971f-e396dff18af8}" ma:taxonomyMulti="true" ma:sspId="941dd797-457a-4169-b92c-8babd6fcb222" ma:termSetId="c3d5d9ce-6bf7-4c50-90b5-dee03ea0c5e8" ma:anchorId="00000000-0000-0000-0000-000000000000" ma:open="false" ma:isKeyword="false">
      <xsd:complexType>
        <xsd:sequence>
          <xsd:element ref="pc:Terms" minOccurs="0" maxOccurs="1"/>
        </xsd:sequence>
      </xsd:complexType>
    </xsd:element>
    <xsd:element name="TaxCatchAll" ma:index="15" nillable="true" ma:displayName="Taxonomy Catch All Column" ma:hidden="true" ma:list="{8e476c7b-5adb-4a27-9376-8c235aec2c92}" ma:internalName="TaxCatchAll" ma:showField="CatchAllData" ma:web="22887c5b-6f96-410c-b6b6-b0ba4b940047">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hidden="true" ma:list="{8e476c7b-5adb-4a27-9376-8c235aec2c92}" ma:internalName="TaxCatchAllLabel" ma:readOnly="true" ma:showField="CatchAllDataLabel" ma:web="22887c5b-6f96-410c-b6b6-b0ba4b940047">
      <xsd:complexType>
        <xsd:complexContent>
          <xsd:extension base="dms:MultiChoiceLookup">
            <xsd:sequence>
              <xsd:element name="Value" type="dms:Lookup" maxOccurs="unbounded" minOccurs="0" nillable="true"/>
            </xsd:sequence>
          </xsd:extension>
        </xsd:complexContent>
      </xsd:complexType>
    </xsd:element>
    <xsd:element name="_dlc_DocIdUrl" ma:index="1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54b55132-26e5-4d15-b936-ab3610dee79c" elementFormDefault="qualified">
    <xsd:import namespace="http://schemas.microsoft.com/office/2006/documentManagement/types"/>
    <xsd:import namespace="http://schemas.microsoft.com/office/infopath/2007/PartnerControls"/>
    <xsd:element name="CDFI_x0020_Publish_x0020_Date" ma:index="3" nillable="true" ma:displayName="CDFI Publish Date" ma:format="DateOnly" ma:indexed="true" ma:internalName="CDFI_x0020_Publish_x0020_Date">
      <xsd:simpleType>
        <xsd:restriction base="dms:DateTime"/>
      </xsd:simpleType>
    </xsd:element>
    <xsd:element name="CDFI_x0020_Category" ma:index="5" nillable="true" ma:displayName="CDFI Category" ma:format="Dropdown" ma:internalName="CDFI_x0020_Category">
      <xsd:simpleType>
        <xsd:restriction base="dms:Choice">
          <xsd:enumeration value="Press Releases"/>
          <xsd:enumeration value="Publications"/>
          <xsd:enumeration value="Resource Banks"/>
          <xsd:enumeration value="Speeches"/>
          <xsd:enumeration value="Testimony"/>
          <xsd:enumeration value="Updates"/>
        </xsd:restriction>
      </xsd:simpleType>
    </xsd:element>
    <xsd:element name="CDFI_x0020_Image" ma:index="9" nillable="true" ma:displayName="CDFI Image" ma:internalName="CDFI_x0020_Imag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0"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3139fc-f8bd-44e6-b312-8784cd10cb35" elementFormDefault="qualified">
    <xsd:import namespace="http://schemas.microsoft.com/office/2006/documentManagement/types"/>
    <xsd:import namespace="http://schemas.microsoft.com/office/infopath/2007/PartnerControls"/>
    <xsd:element name="Description0" ma:index="24" nillable="true" ma:displayName="Description" ma:internalName="Description0">
      <xsd:simpleType>
        <xsd:restriction base="dms:Text">
          <xsd:maxLength value="255"/>
        </xsd:restriction>
      </xsd:simpleType>
    </xsd:element>
    <xsd:element name="Guidance_x0020_Description" ma:index="25" nillable="true" ma:displayName="Guidance Description" ma:internalName="Guidance_x0020_Description">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4EE002-7542-44FB-B928-DA7C5FB90AFD}"/>
</file>

<file path=customXml/itemProps2.xml><?xml version="1.0" encoding="utf-8"?>
<ds:datastoreItem xmlns:ds="http://schemas.openxmlformats.org/officeDocument/2006/customXml" ds:itemID="{DEEBE862-2D86-43EB-966A-D570FEE52589}"/>
</file>

<file path=customXml/itemProps3.xml><?xml version="1.0" encoding="utf-8"?>
<ds:datastoreItem xmlns:ds="http://schemas.openxmlformats.org/officeDocument/2006/customXml" ds:itemID="{6830770D-E42C-477B-BFB7-604A060DE3D5}"/>
</file>

<file path=customXml/itemProps4.xml><?xml version="1.0" encoding="utf-8"?>
<ds:datastoreItem xmlns:ds="http://schemas.openxmlformats.org/officeDocument/2006/customXml" ds:itemID="{E211A5AD-9706-4786-AC89-3CB38DCBE37E}"/>
</file>

<file path=docProps/app.xml><?xml version="1.0" encoding="utf-8"?>
<Properties xmlns="http://schemas.openxmlformats.org/officeDocument/2006/extended-properties" xmlns:vt="http://schemas.openxmlformats.org/officeDocument/2006/docPropsVTypes">
  <Template>Deloitte Screen (medium)</Template>
  <TotalTime>34237</TotalTime>
  <Words>953</Words>
  <Application>Microsoft Office PowerPoint</Application>
  <PresentationFormat>On-screen Show (4:3)</PresentationFormat>
  <Paragraphs>77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1_Deloitte Screen (medium)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Deloitte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CDFI Market Assessment</dc:title>
  <dc:creator>Banitch, Laurie Denise</dc:creator>
  <dc:description>US07 3May11</dc:description>
  <cp:lastModifiedBy>Yurish, Amy</cp:lastModifiedBy>
  <cp:revision>1146</cp:revision>
  <cp:lastPrinted>2013-03-01T02:33:54Z</cp:lastPrinted>
  <dcterms:created xsi:type="dcterms:W3CDTF">2011-12-09T19:40:32Z</dcterms:created>
  <dcterms:modified xsi:type="dcterms:W3CDTF">2013-06-14T01:55:50Z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0x010100ED4B65E0AC657946A816EE9BBFD5AE1202007DB144602AC1DA428E702BE31425F139</vt:lpwstr>
  </property>
  <property fmtid="{D5CDD505-2E9C-101B-9397-08002B2CF9AE}" pid="3" name="_dlc_DocIdItemGuid">
    <vt:lpwstr>2bf4c384-56fe-48c9-9a91-4ba7b01e1d54</vt:lpwstr>
  </property>
  <property fmtid="{D5CDD505-2E9C-101B-9397-08002B2CF9AE}" pid="4" name="TaxKeyword">
    <vt:lpwstr/>
  </property>
  <property fmtid="{D5CDD505-2E9C-101B-9397-08002B2CF9AE}" pid="5" name="CDFI Document Tags">
    <vt:lpwstr>12;#Innovations in Small Business Lending|249f2c0d-36e8-4611-83cf-188fbcbd97d0</vt:lpwstr>
  </property>
  <property fmtid="{D5CDD505-2E9C-101B-9397-08002B2CF9AE}" pid="6" name="TaxKeywordTaxHTField">
    <vt:lpwstr/>
  </property>
  <property fmtid="{D5CDD505-2E9C-101B-9397-08002B2CF9AE}" pid="7" name="Order">
    <vt:r8>57500</vt:r8>
  </property>
  <property fmtid="{D5CDD505-2E9C-101B-9397-08002B2CF9AE}" pid="8" name="URL">
    <vt:lpwstr/>
  </property>
  <property fmtid="{D5CDD505-2E9C-101B-9397-08002B2CF9AE}" pid="9" name="xd_Signature">
    <vt:bool>false</vt:bool>
  </property>
  <property fmtid="{D5CDD505-2E9C-101B-9397-08002B2CF9AE}" pid="10" name="CDFI Description">
    <vt:lpwstr/>
  </property>
  <property fmtid="{D5CDD505-2E9C-101B-9397-08002B2CF9AE}" pid="11" name="xd_ProgID">
    <vt:lpwstr/>
  </property>
  <property fmtid="{D5CDD505-2E9C-101B-9397-08002B2CF9AE}" pid="13" name="_SourceUrl">
    <vt:lpwstr/>
  </property>
  <property fmtid="{D5CDD505-2E9C-101B-9397-08002B2CF9AE}" pid="14" name="_SharedFileIndex">
    <vt:lpwstr/>
  </property>
  <property fmtid="{D5CDD505-2E9C-101B-9397-08002B2CF9AE}" pid="15" name="TemplateUrl">
    <vt:lpwstr/>
  </property>
</Properties>
</file>