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0" r:id="rId2"/>
    <p:sldMasterId id="2147483680" r:id="rId3"/>
  </p:sldMasterIdLst>
  <p:notesMasterIdLst>
    <p:notesMasterId r:id="rId13"/>
  </p:notesMasterIdLst>
  <p:sldIdLst>
    <p:sldId id="321" r:id="rId4"/>
    <p:sldId id="426" r:id="rId5"/>
    <p:sldId id="427" r:id="rId6"/>
    <p:sldId id="428" r:id="rId7"/>
    <p:sldId id="412" r:id="rId8"/>
    <p:sldId id="429" r:id="rId9"/>
    <p:sldId id="430" r:id="rId10"/>
    <p:sldId id="431" r:id="rId11"/>
    <p:sldId id="334" r:id="rId12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dmayer, Cora" initials="CW" lastIdx="8" clrIdx="0"/>
  <p:cmAuthor id="1" name="Hannah, Kent Lee" initials="KH" lastIdx="4" clrIdx="1"/>
  <p:cmAuthor id="2" name="Condon, Kevin" initials="KC" lastIdx="4" clrIdx="2"/>
  <p:cmAuthor id="3" name="Banitch, Laurie Denise" initials="LB" lastIdx="17" clrIdx="3"/>
  <p:cmAuthor id="4" name="Yurish, Amy" initials="AY" lastIdx="8" clrIdx="4"/>
  <p:cmAuthor id="5" name="Charlene van Dijk" initials="CvD" lastIdx="14" clrIdx="5"/>
  <p:cmAuthor id="6" name="Newell, Cynthia" initials="CN" lastIdx="1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2776"/>
    <a:srgbClr val="B6AB90"/>
    <a:srgbClr val="0E1A88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1" autoAdjust="0"/>
    <p:restoredTop sz="86856" autoAdjust="0"/>
  </p:normalViewPr>
  <p:slideViewPr>
    <p:cSldViewPr>
      <p:cViewPr>
        <p:scale>
          <a:sx n="70" d="100"/>
          <a:sy n="70" d="100"/>
        </p:scale>
        <p:origin x="-182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5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220"/>
    </p:cViewPr>
  </p:sorterViewPr>
  <p:notesViewPr>
    <p:cSldViewPr>
      <p:cViewPr varScale="1">
        <p:scale>
          <a:sx n="55" d="100"/>
          <a:sy n="55" d="100"/>
        </p:scale>
        <p:origin x="-2832" y="-102"/>
      </p:cViewPr>
      <p:guideLst>
        <p:guide orient="horz" pos="2905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customXml" Target="../customXml/item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Relationship Id="rId22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3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3025B-22ED-4879-A905-0212AD6AA405}" type="datetimeFigureOut">
              <a:rPr lang="en-US" smtClean="0"/>
              <a:pPr/>
              <a:t>6/13/2013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6"/>
            <a:ext cx="5608320" cy="41505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9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9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884F2-BB40-46B0-A41C-F14F528279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696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4" name="Rectangle 4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5" name="Rectangle 5"/>
          <p:cNvSpPr>
            <a:spLocks noGrp="1"/>
          </p:cNvSpPr>
          <p:nvPr>
            <p:ph type="body" idx="1"/>
          </p:nvPr>
        </p:nvSpPr>
        <p:spPr>
          <a:xfrm>
            <a:off x="699419" y="4381747"/>
            <a:ext cx="5611566" cy="227662"/>
          </a:xfrm>
        </p:spPr>
        <p:txBody>
          <a:bodyPr/>
          <a:lstStyle/>
          <a:p>
            <a:r>
              <a:rPr lang="en-US" dirty="0" smtClean="0"/>
              <a:t>5-6 items that we need help with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http://www.famerenaissance.org/business.htm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884F2-BB40-46B0-A41C-F14F5282798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62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884F2-BB40-46B0-A41C-F14F5282798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62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b" latinLnBrk="0" hangingPunct="1"/>
            <a:endParaRPr lang="en-US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884F2-BB40-46B0-A41C-F14F5282798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62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884F2-BB40-46B0-A41C-F14F5282798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62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884F2-BB40-46B0-A41C-F14F5282798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362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884F2-BB40-46B0-A41C-F14F5282798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362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884F2-BB40-46B0-A41C-F14F5282798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134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0" y="5308979"/>
            <a:ext cx="9144000" cy="1598192"/>
            <a:chOff x="0" y="5308979"/>
            <a:chExt cx="9144000" cy="1598192"/>
          </a:xfrm>
        </p:grpSpPr>
        <p:sp>
          <p:nvSpPr>
            <p:cNvPr id="20" name="TextBox 19"/>
            <p:cNvSpPr txBox="1"/>
            <p:nvPr userDrawn="1"/>
          </p:nvSpPr>
          <p:spPr>
            <a:xfrm>
              <a:off x="0" y="6291618"/>
              <a:ext cx="9144000" cy="615553"/>
            </a:xfrm>
            <a:prstGeom prst="rect">
              <a:avLst/>
            </a:prstGeom>
            <a:solidFill>
              <a:srgbClr val="3A4972"/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endParaRPr lang="en-US" sz="1000" b="1" dirty="0">
                <a:solidFill>
                  <a:srgbClr val="FFFFFF"/>
                </a:solidFill>
                <a:cs typeface="Arial" pitchFamily="34" charset="0"/>
              </a:endParaRPr>
            </a:p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cs typeface="Arial" pitchFamily="34" charset="0"/>
                </a:rPr>
                <a:t>                                                                                          Provided by:</a:t>
              </a:r>
            </a:p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endParaRPr lang="en-US" sz="1000" b="1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pic>
          <p:nvPicPr>
            <p:cNvPr id="26" name="Picture 50" descr="DEL_COL"/>
            <p:cNvPicPr>
              <a:picLocks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605714" y="6493872"/>
              <a:ext cx="955145" cy="248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26"/>
            <p:cNvSpPr txBox="1"/>
            <p:nvPr userDrawn="1"/>
          </p:nvSpPr>
          <p:spPr>
            <a:xfrm>
              <a:off x="0" y="6127845"/>
              <a:ext cx="9144000" cy="184666"/>
            </a:xfrm>
            <a:prstGeom prst="rect">
              <a:avLst/>
            </a:prstGeom>
            <a:solidFill>
              <a:srgbClr val="D88C02"/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600" b="1" dirty="0">
                  <a:solidFill>
                    <a:srgbClr val="002776"/>
                  </a:solidFill>
                  <a:cs typeface="Arial" pitchFamily="34" charset="0"/>
                </a:rPr>
                <a:t> 	</a:t>
              </a:r>
            </a:p>
          </p:txBody>
        </p:sp>
        <p:pic>
          <p:nvPicPr>
            <p:cNvPr id="28" name="Picture 27" descr="CBI.Final.CMYK - Copy.gif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344697" y="5308979"/>
              <a:ext cx="1030224" cy="13716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 userDrawn="1"/>
        </p:nvSpPr>
        <p:spPr>
          <a:xfrm>
            <a:off x="7772400" y="645789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Page </a:t>
            </a:r>
            <a:fld id="{A5CB82B6-8113-459A-A2E5-8FF8E076C453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CA" sz="1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840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5308979"/>
            <a:ext cx="9144000" cy="1598192"/>
            <a:chOff x="0" y="5308979"/>
            <a:chExt cx="9144000" cy="1598192"/>
          </a:xfrm>
        </p:grpSpPr>
        <p:sp>
          <p:nvSpPr>
            <p:cNvPr id="20" name="TextBox 19"/>
            <p:cNvSpPr txBox="1"/>
            <p:nvPr userDrawn="1"/>
          </p:nvSpPr>
          <p:spPr>
            <a:xfrm>
              <a:off x="0" y="6291618"/>
              <a:ext cx="9144000" cy="615553"/>
            </a:xfrm>
            <a:prstGeom prst="rect">
              <a:avLst/>
            </a:prstGeom>
            <a:solidFill>
              <a:srgbClr val="3A4972"/>
            </a:solidFill>
          </p:spPr>
          <p:txBody>
            <a:bodyPr wrap="square" rtlCol="0">
              <a:spAutoFit/>
            </a:bodyPr>
            <a:lstStyle/>
            <a:p>
              <a:endParaRPr lang="en-US" sz="1000" dirty="0" smtClean="0">
                <a:solidFill>
                  <a:schemeClr val="bg1"/>
                </a:solidFill>
              </a:endParaRPr>
            </a:p>
            <a:p>
              <a:r>
                <a:rPr lang="en-US" sz="1000" dirty="0" smtClean="0">
                  <a:solidFill>
                    <a:schemeClr val="bg1"/>
                  </a:solidFill>
                </a:rPr>
                <a:t>                                                                                          Provided by:</a:t>
              </a:r>
            </a:p>
            <a:p>
              <a:endParaRPr lang="en-US" sz="1000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26" name="Picture 50" descr="DEL_COL"/>
            <p:cNvPicPr>
              <a:picLocks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605714" y="6493872"/>
              <a:ext cx="955145" cy="248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26"/>
            <p:cNvSpPr txBox="1"/>
            <p:nvPr userDrawn="1"/>
          </p:nvSpPr>
          <p:spPr>
            <a:xfrm>
              <a:off x="0" y="6127845"/>
              <a:ext cx="9144000" cy="184666"/>
            </a:xfrm>
            <a:prstGeom prst="rect">
              <a:avLst/>
            </a:prstGeom>
            <a:solidFill>
              <a:srgbClr val="D88C02"/>
            </a:solidFill>
          </p:spPr>
          <p:txBody>
            <a:bodyPr wrap="square" rtlCol="0">
              <a:spAutoFit/>
            </a:bodyPr>
            <a:lstStyle/>
            <a:p>
              <a:r>
                <a:rPr lang="en-US" sz="600" dirty="0" smtClean="0"/>
                <a:t> 	</a:t>
              </a:r>
            </a:p>
          </p:txBody>
        </p:sp>
        <p:pic>
          <p:nvPicPr>
            <p:cNvPr id="28" name="Picture 27" descr="CBI.Final.CMYK - Copy.gif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344697" y="5308979"/>
              <a:ext cx="1030224" cy="13716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7765576" y="6493872"/>
            <a:ext cx="1201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Page </a:t>
            </a:r>
            <a:fld id="{5226BF93-1E7B-4AA3-BC17-A00DF4ECB90F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CA" sz="1200" dirty="0" err="1" smtClean="0">
              <a:solidFill>
                <a:schemeClr val="bg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0" y="5308979"/>
            <a:ext cx="9144000" cy="1598192"/>
            <a:chOff x="0" y="5308979"/>
            <a:chExt cx="9144000" cy="1598192"/>
          </a:xfrm>
        </p:grpSpPr>
        <p:sp>
          <p:nvSpPr>
            <p:cNvPr id="30" name="TextBox 29"/>
            <p:cNvSpPr txBox="1"/>
            <p:nvPr userDrawn="1"/>
          </p:nvSpPr>
          <p:spPr>
            <a:xfrm>
              <a:off x="0" y="6291618"/>
              <a:ext cx="9144000" cy="615553"/>
            </a:xfrm>
            <a:prstGeom prst="rect">
              <a:avLst/>
            </a:prstGeom>
            <a:solidFill>
              <a:srgbClr val="3A4972"/>
            </a:solidFill>
          </p:spPr>
          <p:txBody>
            <a:bodyPr wrap="square" rtlCol="0">
              <a:spAutoFit/>
            </a:bodyPr>
            <a:lstStyle/>
            <a:p>
              <a:endParaRPr lang="en-US" sz="1000" dirty="0" smtClean="0">
                <a:solidFill>
                  <a:schemeClr val="bg1"/>
                </a:solidFill>
              </a:endParaRPr>
            </a:p>
            <a:p>
              <a:r>
                <a:rPr lang="en-US" sz="1000" dirty="0" smtClean="0">
                  <a:solidFill>
                    <a:schemeClr val="bg1"/>
                  </a:solidFill>
                </a:rPr>
                <a:t>                                                                                          Provided by:</a:t>
              </a:r>
            </a:p>
            <a:p>
              <a:endParaRPr lang="en-US" sz="1000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31" name="Picture 50" descr="DEL_COL"/>
            <p:cNvPicPr>
              <a:picLocks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605714" y="6493872"/>
              <a:ext cx="955145" cy="248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31"/>
            <p:cNvSpPr txBox="1"/>
            <p:nvPr userDrawn="1"/>
          </p:nvSpPr>
          <p:spPr>
            <a:xfrm>
              <a:off x="0" y="6127845"/>
              <a:ext cx="9144000" cy="184666"/>
            </a:xfrm>
            <a:prstGeom prst="rect">
              <a:avLst/>
            </a:prstGeom>
            <a:solidFill>
              <a:srgbClr val="D88C02"/>
            </a:solidFill>
          </p:spPr>
          <p:txBody>
            <a:bodyPr wrap="square" rtlCol="0">
              <a:spAutoFit/>
            </a:bodyPr>
            <a:lstStyle/>
            <a:p>
              <a:r>
                <a:rPr lang="en-US" sz="600" dirty="0" smtClean="0"/>
                <a:t> 	</a:t>
              </a:r>
            </a:p>
          </p:txBody>
        </p:sp>
        <p:pic>
          <p:nvPicPr>
            <p:cNvPr id="33" name="Picture 32" descr="CBI.Final.CMYK - Copy.gif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344697" y="5308979"/>
              <a:ext cx="1030224" cy="1371600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7803931" y="6470287"/>
            <a:ext cx="1272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Page </a:t>
            </a:r>
            <a:fld id="{75EA4D90-AA6D-4228-80E4-50C187DCC739}" type="slidenum">
              <a:rPr lang="en-US" sz="1100" smtClean="0">
                <a:solidFill>
                  <a:schemeClr val="bg1"/>
                </a:solidFill>
              </a:rPr>
              <a:t>‹#›</a:t>
            </a:fld>
            <a:endParaRPr lang="en-CA" sz="1100" dirty="0" err="1" smtClean="0">
              <a:solidFill>
                <a:schemeClr val="bg1"/>
              </a:solidFill>
            </a:endParaRPr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0" y="5308979"/>
            <a:ext cx="9144000" cy="1598192"/>
            <a:chOff x="0" y="5308979"/>
            <a:chExt cx="9144000" cy="1598192"/>
          </a:xfrm>
        </p:grpSpPr>
        <p:sp>
          <p:nvSpPr>
            <p:cNvPr id="41" name="TextBox 40"/>
            <p:cNvSpPr txBox="1"/>
            <p:nvPr userDrawn="1"/>
          </p:nvSpPr>
          <p:spPr>
            <a:xfrm>
              <a:off x="0" y="6291618"/>
              <a:ext cx="9144000" cy="615553"/>
            </a:xfrm>
            <a:prstGeom prst="rect">
              <a:avLst/>
            </a:prstGeom>
            <a:solidFill>
              <a:srgbClr val="3A4972"/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endParaRPr lang="en-US" sz="1000" b="1" dirty="0">
                <a:solidFill>
                  <a:srgbClr val="FFFFFF"/>
                </a:solidFill>
                <a:cs typeface="Arial" pitchFamily="34" charset="0"/>
              </a:endParaRPr>
            </a:p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cs typeface="Arial" pitchFamily="34" charset="0"/>
                </a:rPr>
                <a:t>                                                                                          Provided by:</a:t>
              </a:r>
            </a:p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endParaRPr lang="en-US" sz="1000" b="1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pic>
          <p:nvPicPr>
            <p:cNvPr id="42" name="Picture 50" descr="DEL_COL"/>
            <p:cNvPicPr>
              <a:picLocks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605714" y="6493872"/>
              <a:ext cx="955145" cy="248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42"/>
            <p:cNvSpPr txBox="1"/>
            <p:nvPr userDrawn="1"/>
          </p:nvSpPr>
          <p:spPr>
            <a:xfrm>
              <a:off x="0" y="6127845"/>
              <a:ext cx="9144000" cy="184666"/>
            </a:xfrm>
            <a:prstGeom prst="rect">
              <a:avLst/>
            </a:prstGeom>
            <a:solidFill>
              <a:srgbClr val="D88C02"/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600" b="1" dirty="0">
                  <a:solidFill>
                    <a:srgbClr val="002776"/>
                  </a:solidFill>
                  <a:cs typeface="Arial" pitchFamily="34" charset="0"/>
                </a:rPr>
                <a:t> 	</a:t>
              </a:r>
            </a:p>
          </p:txBody>
        </p:sp>
        <p:pic>
          <p:nvPicPr>
            <p:cNvPr id="44" name="Picture 43" descr="CBI.Final.CMYK - Copy.gif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344697" y="5308979"/>
              <a:ext cx="1030224" cy="1371600"/>
            </a:xfrm>
            <a:prstGeom prst="rect">
              <a:avLst/>
            </a:prstGeom>
          </p:spPr>
        </p:pic>
      </p:grpSp>
      <p:sp>
        <p:nvSpPr>
          <p:cNvPr id="45" name="TextBox 44"/>
          <p:cNvSpPr txBox="1"/>
          <p:nvPr userDrawn="1"/>
        </p:nvSpPr>
        <p:spPr>
          <a:xfrm>
            <a:off x="7772400" y="645789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Page </a:t>
            </a:r>
            <a:fld id="{A5CB82B6-8113-459A-A2E5-8FF8E076C453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CA" sz="1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 bwMode="gray">
          <a:xfrm>
            <a:off x="411480" y="2773363"/>
            <a:ext cx="4325112" cy="73152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85000"/>
              </a:lnSpc>
              <a:defRPr sz="2800" b="1" smtClean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 bwMode="gray">
          <a:xfrm>
            <a:off x="411480" y="3694176"/>
            <a:ext cx="4325112" cy="738664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2400" b="0" smtClean="0">
                <a:latin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smtClean="0"/>
          </a:p>
        </p:txBody>
      </p:sp>
      <p:grpSp>
        <p:nvGrpSpPr>
          <p:cNvPr id="20" name="Group 19"/>
          <p:cNvGrpSpPr/>
          <p:nvPr/>
        </p:nvGrpSpPr>
        <p:grpSpPr>
          <a:xfrm>
            <a:off x="0" y="5308979"/>
            <a:ext cx="9144000" cy="1598192"/>
            <a:chOff x="0" y="5308979"/>
            <a:chExt cx="9144000" cy="1598192"/>
          </a:xfrm>
        </p:grpSpPr>
        <p:sp>
          <p:nvSpPr>
            <p:cNvPr id="21" name="TextBox 20"/>
            <p:cNvSpPr txBox="1"/>
            <p:nvPr userDrawn="1"/>
          </p:nvSpPr>
          <p:spPr>
            <a:xfrm>
              <a:off x="0" y="6291618"/>
              <a:ext cx="9144000" cy="615553"/>
            </a:xfrm>
            <a:prstGeom prst="rect">
              <a:avLst/>
            </a:prstGeom>
            <a:solidFill>
              <a:srgbClr val="3A4972"/>
            </a:solidFill>
          </p:spPr>
          <p:txBody>
            <a:bodyPr wrap="square" rtlCol="0">
              <a:spAutoFit/>
            </a:bodyPr>
            <a:lstStyle/>
            <a:p>
              <a:endParaRPr lang="en-US" sz="1000" dirty="0" smtClean="0">
                <a:solidFill>
                  <a:schemeClr val="bg1"/>
                </a:solidFill>
              </a:endParaRPr>
            </a:p>
            <a:p>
              <a:r>
                <a:rPr lang="en-US" sz="1000" dirty="0" smtClean="0">
                  <a:solidFill>
                    <a:schemeClr val="bg1"/>
                  </a:solidFill>
                </a:rPr>
                <a:t>                                                                                          Provided by:</a:t>
              </a:r>
            </a:p>
            <a:p>
              <a:endParaRPr lang="en-US" sz="1000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22" name="Picture 50" descr="DEL_COL"/>
            <p:cNvPicPr>
              <a:picLocks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605714" y="6493872"/>
              <a:ext cx="955145" cy="248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 userDrawn="1"/>
          </p:nvSpPr>
          <p:spPr>
            <a:xfrm>
              <a:off x="0" y="6127845"/>
              <a:ext cx="9144000" cy="184666"/>
            </a:xfrm>
            <a:prstGeom prst="rect">
              <a:avLst/>
            </a:prstGeom>
            <a:solidFill>
              <a:srgbClr val="D88C02"/>
            </a:solidFill>
          </p:spPr>
          <p:txBody>
            <a:bodyPr wrap="square" rtlCol="0">
              <a:spAutoFit/>
            </a:bodyPr>
            <a:lstStyle/>
            <a:p>
              <a:r>
                <a:rPr lang="en-US" sz="600" dirty="0" smtClean="0"/>
                <a:t> 	</a:t>
              </a:r>
            </a:p>
          </p:txBody>
        </p:sp>
        <p:pic>
          <p:nvPicPr>
            <p:cNvPr id="24" name="Picture 23" descr="CBI.Final.CMYK - Copy.gif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344697" y="5308979"/>
              <a:ext cx="1030224" cy="1371600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7765576" y="6493872"/>
            <a:ext cx="1201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Page </a:t>
            </a:r>
            <a:fld id="{5226BF93-1E7B-4AA3-BC17-A00DF4ECB90F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CA" sz="1200" dirty="0" err="1" smtClean="0">
              <a:solidFill>
                <a:schemeClr val="bg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0" y="5308979"/>
            <a:ext cx="9144000" cy="1598192"/>
            <a:chOff x="0" y="5308979"/>
            <a:chExt cx="9144000" cy="1598192"/>
          </a:xfrm>
        </p:grpSpPr>
        <p:sp>
          <p:nvSpPr>
            <p:cNvPr id="32" name="TextBox 31"/>
            <p:cNvSpPr txBox="1"/>
            <p:nvPr userDrawn="1"/>
          </p:nvSpPr>
          <p:spPr>
            <a:xfrm>
              <a:off x="0" y="6291618"/>
              <a:ext cx="9144000" cy="615553"/>
            </a:xfrm>
            <a:prstGeom prst="rect">
              <a:avLst/>
            </a:prstGeom>
            <a:solidFill>
              <a:srgbClr val="3A4972"/>
            </a:solidFill>
          </p:spPr>
          <p:txBody>
            <a:bodyPr wrap="square" rtlCol="0">
              <a:spAutoFit/>
            </a:bodyPr>
            <a:lstStyle/>
            <a:p>
              <a:endParaRPr lang="en-US" sz="1000" dirty="0" smtClean="0">
                <a:solidFill>
                  <a:schemeClr val="bg1"/>
                </a:solidFill>
              </a:endParaRPr>
            </a:p>
            <a:p>
              <a:r>
                <a:rPr lang="en-US" sz="1000" dirty="0" smtClean="0">
                  <a:solidFill>
                    <a:schemeClr val="bg1"/>
                  </a:solidFill>
                </a:rPr>
                <a:t>                                                                                          Provided by:</a:t>
              </a:r>
            </a:p>
            <a:p>
              <a:endParaRPr lang="en-US" sz="1000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33" name="Picture 50" descr="DEL_COL"/>
            <p:cNvPicPr>
              <a:picLocks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605714" y="6493872"/>
              <a:ext cx="955145" cy="248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33"/>
            <p:cNvSpPr txBox="1"/>
            <p:nvPr userDrawn="1"/>
          </p:nvSpPr>
          <p:spPr>
            <a:xfrm>
              <a:off x="0" y="6127845"/>
              <a:ext cx="9144000" cy="184666"/>
            </a:xfrm>
            <a:prstGeom prst="rect">
              <a:avLst/>
            </a:prstGeom>
            <a:solidFill>
              <a:srgbClr val="D88C02"/>
            </a:solidFill>
          </p:spPr>
          <p:txBody>
            <a:bodyPr wrap="square" rtlCol="0">
              <a:spAutoFit/>
            </a:bodyPr>
            <a:lstStyle/>
            <a:p>
              <a:r>
                <a:rPr lang="en-US" sz="600" dirty="0" smtClean="0"/>
                <a:t> 	</a:t>
              </a:r>
            </a:p>
          </p:txBody>
        </p:sp>
        <p:pic>
          <p:nvPicPr>
            <p:cNvPr id="35" name="Picture 34" descr="CBI.Final.CMYK - Copy.gif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344697" y="5308979"/>
              <a:ext cx="1030224" cy="137160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0" y="5308979"/>
            <a:ext cx="9144000" cy="1598192"/>
            <a:chOff x="0" y="5308979"/>
            <a:chExt cx="9144000" cy="1598192"/>
          </a:xfrm>
        </p:grpSpPr>
        <p:sp>
          <p:nvSpPr>
            <p:cNvPr id="42" name="TextBox 41"/>
            <p:cNvSpPr txBox="1"/>
            <p:nvPr userDrawn="1"/>
          </p:nvSpPr>
          <p:spPr>
            <a:xfrm>
              <a:off x="0" y="6291618"/>
              <a:ext cx="9144000" cy="615553"/>
            </a:xfrm>
            <a:prstGeom prst="rect">
              <a:avLst/>
            </a:prstGeom>
            <a:solidFill>
              <a:srgbClr val="3A4972"/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endParaRPr lang="en-US" sz="1000" b="1" dirty="0">
                <a:solidFill>
                  <a:srgbClr val="FFFFFF"/>
                </a:solidFill>
                <a:cs typeface="Arial" pitchFamily="34" charset="0"/>
              </a:endParaRPr>
            </a:p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cs typeface="Arial" pitchFamily="34" charset="0"/>
                </a:rPr>
                <a:t>                                                                                          Provided by:</a:t>
              </a:r>
            </a:p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endParaRPr lang="en-US" sz="1000" b="1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pic>
          <p:nvPicPr>
            <p:cNvPr id="43" name="Picture 50" descr="DEL_COL"/>
            <p:cNvPicPr>
              <a:picLocks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605714" y="6493872"/>
              <a:ext cx="955145" cy="248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43"/>
            <p:cNvSpPr txBox="1"/>
            <p:nvPr userDrawn="1"/>
          </p:nvSpPr>
          <p:spPr>
            <a:xfrm>
              <a:off x="0" y="6127845"/>
              <a:ext cx="9144000" cy="184666"/>
            </a:xfrm>
            <a:prstGeom prst="rect">
              <a:avLst/>
            </a:prstGeom>
            <a:solidFill>
              <a:srgbClr val="D88C02"/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600" b="1" dirty="0">
                  <a:solidFill>
                    <a:srgbClr val="002776"/>
                  </a:solidFill>
                  <a:cs typeface="Arial" pitchFamily="34" charset="0"/>
                </a:rPr>
                <a:t> 	</a:t>
              </a:r>
            </a:p>
          </p:txBody>
        </p:sp>
        <p:pic>
          <p:nvPicPr>
            <p:cNvPr id="45" name="Picture 44" descr="CBI.Final.CMYK - Copy.gif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344697" y="5308979"/>
              <a:ext cx="1030224" cy="1371600"/>
            </a:xfrm>
            <a:prstGeom prst="rect">
              <a:avLst/>
            </a:prstGeom>
          </p:spPr>
        </p:pic>
      </p:grpSp>
      <p:sp>
        <p:nvSpPr>
          <p:cNvPr id="46" name="TextBox 45"/>
          <p:cNvSpPr txBox="1"/>
          <p:nvPr userDrawn="1"/>
        </p:nvSpPr>
        <p:spPr>
          <a:xfrm>
            <a:off x="7772400" y="645789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Page </a:t>
            </a:r>
            <a:fld id="{A5CB82B6-8113-459A-A2E5-8FF8E076C453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CA" sz="1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 bwMode="auto">
          <a:xfrm>
            <a:off x="411480" y="2824696"/>
            <a:ext cx="8330184" cy="680186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lnSpc>
                <a:spcPct val="85000"/>
              </a:lnSpc>
              <a:defRPr sz="5200" b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 bwMode="auto">
          <a:xfrm>
            <a:off x="411480" y="3694176"/>
            <a:ext cx="8330184" cy="492443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3200" b="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411479" y="1399032"/>
            <a:ext cx="8330184" cy="48828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L="174625" marR="0" indent="-173038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Line 47"/>
          <p:cNvSpPr>
            <a:spLocks noChangeShapeType="1"/>
          </p:cNvSpPr>
          <p:nvPr/>
        </p:nvSpPr>
        <p:spPr bwMode="invGray">
          <a:xfrm>
            <a:off x="401638" y="815150"/>
            <a:ext cx="833596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6000"/>
              </a:lnSpc>
              <a:buFont typeface="Wingdings 2" pitchFamily="18" charset="2"/>
              <a:buNone/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65576" y="6493872"/>
            <a:ext cx="1201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Page </a:t>
            </a:r>
            <a:fld id="{5226BF93-1E7B-4AA3-BC17-A00DF4ECB90F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CA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Line 47"/>
          <p:cNvSpPr>
            <a:spLocks noChangeShapeType="1"/>
          </p:cNvSpPr>
          <p:nvPr/>
        </p:nvSpPr>
        <p:spPr bwMode="invGray">
          <a:xfrm>
            <a:off x="401638" y="815150"/>
            <a:ext cx="833596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6000"/>
              </a:lnSpc>
              <a:buFont typeface="Wingdings 2" pitchFamily="18" charset="2"/>
              <a:buNone/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7" name="Line 47"/>
          <p:cNvSpPr>
            <a:spLocks noChangeShapeType="1"/>
          </p:cNvSpPr>
          <p:nvPr userDrawn="1"/>
        </p:nvSpPr>
        <p:spPr bwMode="invGray">
          <a:xfrm>
            <a:off x="401638" y="815150"/>
            <a:ext cx="833596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106000"/>
              </a:lnSpc>
              <a:spcBef>
                <a:spcPct val="20000"/>
              </a:spcBef>
              <a:spcAft>
                <a:spcPct val="0"/>
              </a:spcAft>
              <a:buFont typeface="Wingdings 2" pitchFamily="18" charset="2"/>
              <a:buNone/>
              <a:defRPr/>
            </a:pPr>
            <a:endParaRPr lang="en-US" sz="1100" b="1" dirty="0">
              <a:solidFill>
                <a:srgbClr val="002776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772400" y="645789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Page </a:t>
            </a:r>
            <a:fld id="{A5CB82B6-8113-459A-A2E5-8FF8E076C453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CA" sz="1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411479" y="1399030"/>
            <a:ext cx="2651760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0"/>
          <p:cNvSpPr>
            <a:spLocks noGrp="1"/>
          </p:cNvSpPr>
          <p:nvPr>
            <p:ph sz="quarter" idx="13"/>
          </p:nvPr>
        </p:nvSpPr>
        <p:spPr bwMode="gray">
          <a:xfrm>
            <a:off x="3239786" y="1399030"/>
            <a:ext cx="2651760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0"/>
          <p:cNvSpPr>
            <a:spLocks noGrp="1"/>
          </p:cNvSpPr>
          <p:nvPr>
            <p:ph sz="quarter" idx="14"/>
          </p:nvPr>
        </p:nvSpPr>
        <p:spPr bwMode="gray">
          <a:xfrm>
            <a:off x="6060896" y="1399030"/>
            <a:ext cx="2651760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Line 47"/>
          <p:cNvSpPr>
            <a:spLocks noChangeShapeType="1"/>
          </p:cNvSpPr>
          <p:nvPr/>
        </p:nvSpPr>
        <p:spPr bwMode="invGray">
          <a:xfrm>
            <a:off x="401638" y="803275"/>
            <a:ext cx="833596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6000"/>
              </a:lnSpc>
              <a:buFont typeface="Wingdings 2" pitchFamily="18" charset="2"/>
              <a:buNone/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65576" y="6493872"/>
            <a:ext cx="1201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Page </a:t>
            </a:r>
            <a:fld id="{5226BF93-1E7B-4AA3-BC17-A00DF4ECB90F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CA" sz="1200" dirty="0" err="1" smtClean="0">
              <a:solidFill>
                <a:schemeClr val="bg1"/>
              </a:solidFill>
            </a:endParaRPr>
          </a:p>
        </p:txBody>
      </p:sp>
      <p:sp>
        <p:nvSpPr>
          <p:cNvPr id="12" name="Line 47"/>
          <p:cNvSpPr>
            <a:spLocks noChangeShapeType="1"/>
          </p:cNvSpPr>
          <p:nvPr/>
        </p:nvSpPr>
        <p:spPr bwMode="invGray">
          <a:xfrm>
            <a:off x="401638" y="803275"/>
            <a:ext cx="833596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6000"/>
              </a:lnSpc>
              <a:buFont typeface="Wingdings 2" pitchFamily="18" charset="2"/>
              <a:buNone/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13" name="Line 47"/>
          <p:cNvSpPr>
            <a:spLocks noChangeShapeType="1"/>
          </p:cNvSpPr>
          <p:nvPr userDrawn="1"/>
        </p:nvSpPr>
        <p:spPr bwMode="invGray">
          <a:xfrm>
            <a:off x="401638" y="803275"/>
            <a:ext cx="833596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106000"/>
              </a:lnSpc>
              <a:spcBef>
                <a:spcPct val="20000"/>
              </a:spcBef>
              <a:spcAft>
                <a:spcPct val="0"/>
              </a:spcAft>
              <a:buFont typeface="Wingdings 2" pitchFamily="18" charset="2"/>
              <a:buNone/>
              <a:defRPr/>
            </a:pPr>
            <a:endParaRPr lang="en-US" sz="1100" b="1" dirty="0">
              <a:solidFill>
                <a:srgbClr val="002776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772400" y="645789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Page </a:t>
            </a:r>
            <a:fld id="{A5CB82B6-8113-459A-A2E5-8FF8E076C453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CA" sz="1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765576" y="6493872"/>
            <a:ext cx="1201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Page </a:t>
            </a:r>
            <a:fld id="{5226BF93-1E7B-4AA3-BC17-A00DF4ECB90F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CA" sz="1200" dirty="0" err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8" y="450279"/>
            <a:ext cx="8330184" cy="32918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1400175"/>
            <a:ext cx="8330184" cy="16799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765576" y="6493872"/>
            <a:ext cx="1201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Page </a:t>
            </a:r>
            <a:fld id="{5226BF93-1E7B-4AA3-BC17-A00DF4ECB90F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CA" sz="1200" dirty="0" err="1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772400" y="645789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Page </a:t>
            </a:r>
            <a:fld id="{A5CB82B6-8113-459A-A2E5-8FF8E076C453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CA" sz="1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142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/>
          <p:nvPr/>
        </p:nvGrpSpPr>
        <p:grpSpPr>
          <a:xfrm>
            <a:off x="0" y="5308979"/>
            <a:ext cx="9144000" cy="1598192"/>
            <a:chOff x="0" y="5308979"/>
            <a:chExt cx="9144000" cy="1598192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0" y="6291618"/>
              <a:ext cx="9144000" cy="615553"/>
            </a:xfrm>
            <a:prstGeom prst="rect">
              <a:avLst/>
            </a:prstGeom>
            <a:solidFill>
              <a:srgbClr val="3A4972"/>
            </a:solidFill>
          </p:spPr>
          <p:txBody>
            <a:bodyPr wrap="square" rtlCol="0">
              <a:spAutoFit/>
            </a:bodyPr>
            <a:lstStyle/>
            <a:p>
              <a:endParaRPr lang="en-US" sz="1000" dirty="0" smtClean="0">
                <a:solidFill>
                  <a:schemeClr val="bg1"/>
                </a:solidFill>
              </a:endParaRPr>
            </a:p>
            <a:p>
              <a:r>
                <a:rPr lang="en-US" sz="1000" dirty="0" smtClean="0">
                  <a:solidFill>
                    <a:schemeClr val="bg1"/>
                  </a:solidFill>
                </a:rPr>
                <a:t>                                                                                          Provided by:</a:t>
              </a:r>
            </a:p>
            <a:p>
              <a:endParaRPr lang="en-US" sz="1000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8" name="Picture 50" descr="DEL_COL"/>
            <p:cNvPicPr>
              <a:picLocks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605714" y="6493872"/>
              <a:ext cx="955145" cy="248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 userDrawn="1"/>
          </p:nvSpPr>
          <p:spPr>
            <a:xfrm>
              <a:off x="0" y="6100549"/>
              <a:ext cx="9144000" cy="184666"/>
            </a:xfrm>
            <a:prstGeom prst="rect">
              <a:avLst/>
            </a:prstGeom>
            <a:solidFill>
              <a:srgbClr val="D88C02"/>
            </a:solidFill>
          </p:spPr>
          <p:txBody>
            <a:bodyPr wrap="square" rtlCol="0">
              <a:spAutoFit/>
            </a:bodyPr>
            <a:lstStyle/>
            <a:p>
              <a:r>
                <a:rPr lang="en-US" sz="600" dirty="0" smtClean="0"/>
                <a:t> 	</a:t>
              </a:r>
            </a:p>
          </p:txBody>
        </p:sp>
        <p:pic>
          <p:nvPicPr>
            <p:cNvPr id="10" name="Picture 9" descr="CBI.Final.CMYK - Copy.gif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344697" y="5308979"/>
              <a:ext cx="1030224" cy="13716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7765576" y="6493872"/>
            <a:ext cx="1201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Page </a:t>
            </a:r>
            <a:fld id="{5226BF93-1E7B-4AA3-BC17-A00DF4ECB90F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CA" sz="1200" dirty="0" err="1" smtClean="0">
              <a:solidFill>
                <a:schemeClr val="bg1"/>
              </a:solidFill>
            </a:endParaRPr>
          </a:p>
        </p:txBody>
      </p:sp>
      <p:grpSp>
        <p:nvGrpSpPr>
          <p:cNvPr id="11" name="Group 14"/>
          <p:cNvGrpSpPr/>
          <p:nvPr/>
        </p:nvGrpSpPr>
        <p:grpSpPr>
          <a:xfrm>
            <a:off x="0" y="5308979"/>
            <a:ext cx="9144000" cy="1598192"/>
            <a:chOff x="0" y="5308979"/>
            <a:chExt cx="9144000" cy="1598192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0" y="6291618"/>
              <a:ext cx="9144000" cy="615553"/>
            </a:xfrm>
            <a:prstGeom prst="rect">
              <a:avLst/>
            </a:prstGeom>
            <a:solidFill>
              <a:srgbClr val="3A4972"/>
            </a:solidFill>
          </p:spPr>
          <p:txBody>
            <a:bodyPr wrap="square" rtlCol="0">
              <a:spAutoFit/>
            </a:bodyPr>
            <a:lstStyle/>
            <a:p>
              <a:endParaRPr lang="en-US" sz="1000" dirty="0" smtClean="0">
                <a:solidFill>
                  <a:schemeClr val="bg1"/>
                </a:solidFill>
              </a:endParaRPr>
            </a:p>
            <a:p>
              <a:r>
                <a:rPr lang="en-US" sz="1000" dirty="0" smtClean="0">
                  <a:solidFill>
                    <a:schemeClr val="bg1"/>
                  </a:solidFill>
                </a:rPr>
                <a:t>                                                                                          Provided by:</a:t>
              </a:r>
            </a:p>
            <a:p>
              <a:endParaRPr lang="en-US" sz="1000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13" name="Picture 50" descr="DEL_COL"/>
            <p:cNvPicPr>
              <a:picLocks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605714" y="6493872"/>
              <a:ext cx="955145" cy="248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 userDrawn="1"/>
          </p:nvSpPr>
          <p:spPr>
            <a:xfrm>
              <a:off x="0" y="6100549"/>
              <a:ext cx="9144000" cy="184666"/>
            </a:xfrm>
            <a:prstGeom prst="rect">
              <a:avLst/>
            </a:prstGeom>
            <a:solidFill>
              <a:srgbClr val="D88C02"/>
            </a:solidFill>
          </p:spPr>
          <p:txBody>
            <a:bodyPr wrap="square" rtlCol="0">
              <a:spAutoFit/>
            </a:bodyPr>
            <a:lstStyle/>
            <a:p>
              <a:r>
                <a:rPr lang="en-US" sz="600" dirty="0" smtClean="0"/>
                <a:t> 	</a:t>
              </a:r>
            </a:p>
          </p:txBody>
        </p:sp>
        <p:pic>
          <p:nvPicPr>
            <p:cNvPr id="15" name="Picture 14" descr="CBI.Final.CMYK - Copy.gif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344697" y="5308979"/>
              <a:ext cx="1030224" cy="137160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7803931" y="6470287"/>
            <a:ext cx="1272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Page </a:t>
            </a:r>
            <a:fld id="{75EA4D90-AA6D-4228-80E4-50C187DCC739}" type="slidenum">
              <a:rPr lang="en-US" sz="1100" smtClean="0">
                <a:solidFill>
                  <a:schemeClr val="bg1"/>
                </a:solidFill>
              </a:rPr>
              <a:t>‹#›</a:t>
            </a:fld>
            <a:endParaRPr lang="en-CA" sz="1100" dirty="0" err="1" smtClean="0">
              <a:solidFill>
                <a:schemeClr val="bg1"/>
              </a:solidFill>
            </a:endParaRPr>
          </a:p>
        </p:txBody>
      </p:sp>
      <p:grpSp>
        <p:nvGrpSpPr>
          <p:cNvPr id="17" name="Group 14"/>
          <p:cNvGrpSpPr/>
          <p:nvPr userDrawn="1"/>
        </p:nvGrpSpPr>
        <p:grpSpPr>
          <a:xfrm>
            <a:off x="0" y="5308979"/>
            <a:ext cx="9144000" cy="1598192"/>
            <a:chOff x="0" y="5308979"/>
            <a:chExt cx="9144000" cy="1598192"/>
          </a:xfrm>
        </p:grpSpPr>
        <p:sp>
          <p:nvSpPr>
            <p:cNvPr id="18" name="TextBox 17"/>
            <p:cNvSpPr txBox="1"/>
            <p:nvPr userDrawn="1"/>
          </p:nvSpPr>
          <p:spPr>
            <a:xfrm>
              <a:off x="0" y="6291618"/>
              <a:ext cx="9144000" cy="615553"/>
            </a:xfrm>
            <a:prstGeom prst="rect">
              <a:avLst/>
            </a:prstGeom>
            <a:solidFill>
              <a:srgbClr val="3A4972"/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endParaRPr lang="en-US" sz="1000" b="1" dirty="0">
                <a:solidFill>
                  <a:srgbClr val="FFFFFF"/>
                </a:solidFill>
                <a:cs typeface="Arial" pitchFamily="34" charset="0"/>
              </a:endParaRPr>
            </a:p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cs typeface="Arial" pitchFamily="34" charset="0"/>
                </a:rPr>
                <a:t>                                                                                          Provided by:</a:t>
              </a:r>
            </a:p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endParaRPr lang="en-US" sz="1000" b="1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pic>
          <p:nvPicPr>
            <p:cNvPr id="19" name="Picture 50" descr="DEL_COL"/>
            <p:cNvPicPr>
              <a:picLocks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605714" y="6493872"/>
              <a:ext cx="955145" cy="248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 userDrawn="1"/>
          </p:nvSpPr>
          <p:spPr>
            <a:xfrm>
              <a:off x="0" y="6100549"/>
              <a:ext cx="9144000" cy="184666"/>
            </a:xfrm>
            <a:prstGeom prst="rect">
              <a:avLst/>
            </a:prstGeom>
            <a:solidFill>
              <a:srgbClr val="D88C02"/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600" b="1" dirty="0">
                  <a:solidFill>
                    <a:srgbClr val="002776"/>
                  </a:solidFill>
                  <a:cs typeface="Arial" pitchFamily="34" charset="0"/>
                </a:rPr>
                <a:t> 	</a:t>
              </a:r>
            </a:p>
          </p:txBody>
        </p:sp>
        <p:pic>
          <p:nvPicPr>
            <p:cNvPr id="21" name="Picture 20" descr="CBI.Final.CMYK - Copy.gif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344697" y="5308979"/>
              <a:ext cx="1030224" cy="137160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039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0" y="5308980"/>
            <a:ext cx="9144000" cy="1598192"/>
            <a:chOff x="0" y="5308979"/>
            <a:chExt cx="9144000" cy="1598192"/>
          </a:xfrm>
        </p:grpSpPr>
        <p:sp>
          <p:nvSpPr>
            <p:cNvPr id="20" name="TextBox 19"/>
            <p:cNvSpPr txBox="1"/>
            <p:nvPr userDrawn="1"/>
          </p:nvSpPr>
          <p:spPr>
            <a:xfrm>
              <a:off x="0" y="6291618"/>
              <a:ext cx="9144000" cy="615553"/>
            </a:xfrm>
            <a:prstGeom prst="rect">
              <a:avLst/>
            </a:prstGeom>
            <a:solidFill>
              <a:srgbClr val="3A4972"/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endParaRPr lang="en-US" sz="1000" b="1" dirty="0">
                <a:solidFill>
                  <a:srgbClr val="FFFFFF"/>
                </a:solidFill>
                <a:cs typeface="Arial" pitchFamily="34" charset="0"/>
              </a:endParaRPr>
            </a:p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cs typeface="Arial" pitchFamily="34" charset="0"/>
                </a:rPr>
                <a:t>                                                                                          Provided by:</a:t>
              </a:r>
            </a:p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endParaRPr lang="en-US" sz="1000" b="1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pic>
          <p:nvPicPr>
            <p:cNvPr id="26" name="Picture 50" descr="DEL_COL"/>
            <p:cNvPicPr>
              <a:picLocks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605714" y="6493872"/>
              <a:ext cx="955145" cy="248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26"/>
            <p:cNvSpPr txBox="1"/>
            <p:nvPr userDrawn="1"/>
          </p:nvSpPr>
          <p:spPr>
            <a:xfrm>
              <a:off x="0" y="6127845"/>
              <a:ext cx="9144000" cy="184666"/>
            </a:xfrm>
            <a:prstGeom prst="rect">
              <a:avLst/>
            </a:prstGeom>
            <a:solidFill>
              <a:srgbClr val="D88C02"/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600" b="1" dirty="0">
                  <a:solidFill>
                    <a:srgbClr val="002776"/>
                  </a:solidFill>
                  <a:cs typeface="Arial" pitchFamily="34" charset="0"/>
                </a:rPr>
                <a:t> 	</a:t>
              </a:r>
            </a:p>
          </p:txBody>
        </p:sp>
        <p:pic>
          <p:nvPicPr>
            <p:cNvPr id="28" name="Picture 27" descr="CBI.Final.CMYK - Copy.gif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344697" y="5308979"/>
              <a:ext cx="1030224" cy="13716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 userDrawn="1"/>
        </p:nvSpPr>
        <p:spPr>
          <a:xfrm>
            <a:off x="7772400" y="6457891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cs typeface="Arial" pitchFamily="34" charset="0"/>
              </a:rPr>
              <a:t>Page </a:t>
            </a:r>
            <a:fld id="{A5CB82B6-8113-459A-A2E5-8FF8E076C453}" type="slidenum">
              <a:rPr lang="en-US" sz="1400" b="1">
                <a:solidFill>
                  <a:srgbClr val="FFFFFF"/>
                </a:solidFill>
                <a:cs typeface="Arial" pitchFamily="34" charset="0"/>
              </a:rPr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CA" sz="1400" b="1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780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 bwMode="gray">
          <a:xfrm>
            <a:off x="411480" y="2773363"/>
            <a:ext cx="4325112" cy="73152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85000"/>
              </a:lnSpc>
              <a:defRPr sz="2800" b="1" smtClean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 bwMode="gray">
          <a:xfrm>
            <a:off x="411480" y="3694176"/>
            <a:ext cx="4325112" cy="738664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2400" b="0" smtClean="0">
                <a:latin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smtClean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5308979"/>
            <a:ext cx="9144000" cy="1598192"/>
            <a:chOff x="0" y="5308979"/>
            <a:chExt cx="9144000" cy="1598192"/>
          </a:xfrm>
        </p:grpSpPr>
        <p:sp>
          <p:nvSpPr>
            <p:cNvPr id="21" name="TextBox 20"/>
            <p:cNvSpPr txBox="1"/>
            <p:nvPr userDrawn="1"/>
          </p:nvSpPr>
          <p:spPr>
            <a:xfrm>
              <a:off x="0" y="6291618"/>
              <a:ext cx="9144000" cy="615553"/>
            </a:xfrm>
            <a:prstGeom prst="rect">
              <a:avLst/>
            </a:prstGeom>
            <a:solidFill>
              <a:srgbClr val="3A4972"/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endParaRPr lang="en-US" sz="1000" b="1" dirty="0">
                <a:solidFill>
                  <a:srgbClr val="FFFFFF"/>
                </a:solidFill>
                <a:cs typeface="Arial" pitchFamily="34" charset="0"/>
              </a:endParaRPr>
            </a:p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cs typeface="Arial" pitchFamily="34" charset="0"/>
                </a:rPr>
                <a:t>                                                                                          Provided by:</a:t>
              </a:r>
            </a:p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endParaRPr lang="en-US" sz="1000" b="1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pic>
          <p:nvPicPr>
            <p:cNvPr id="22" name="Picture 50" descr="DEL_COL"/>
            <p:cNvPicPr>
              <a:picLocks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605714" y="6493872"/>
              <a:ext cx="955145" cy="248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 userDrawn="1"/>
          </p:nvSpPr>
          <p:spPr>
            <a:xfrm>
              <a:off x="0" y="6127845"/>
              <a:ext cx="9144000" cy="184666"/>
            </a:xfrm>
            <a:prstGeom prst="rect">
              <a:avLst/>
            </a:prstGeom>
            <a:solidFill>
              <a:srgbClr val="D88C02"/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600" b="1" dirty="0">
                  <a:solidFill>
                    <a:srgbClr val="002776"/>
                  </a:solidFill>
                  <a:cs typeface="Arial" pitchFamily="34" charset="0"/>
                </a:rPr>
                <a:t> 	</a:t>
              </a:r>
            </a:p>
          </p:txBody>
        </p:sp>
        <p:pic>
          <p:nvPicPr>
            <p:cNvPr id="24" name="Picture 23" descr="CBI.Final.CMYK - Copy.gif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344697" y="5308979"/>
              <a:ext cx="1030224" cy="1371600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 userDrawn="1"/>
        </p:nvSpPr>
        <p:spPr>
          <a:xfrm>
            <a:off x="7772400" y="645789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Page </a:t>
            </a:r>
            <a:fld id="{A5CB82B6-8113-459A-A2E5-8FF8E076C453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CA" sz="1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50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 bwMode="gray">
          <a:xfrm>
            <a:off x="411480" y="2773363"/>
            <a:ext cx="4325112" cy="824841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85000"/>
              </a:lnSpc>
              <a:defRPr sz="2800" b="1" smtClean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 bwMode="gray">
          <a:xfrm>
            <a:off x="411480" y="3694176"/>
            <a:ext cx="4325112" cy="830997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2400" b="0" smtClean="0">
                <a:latin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smtClean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5308980"/>
            <a:ext cx="9144000" cy="1598192"/>
            <a:chOff x="0" y="5308979"/>
            <a:chExt cx="9144000" cy="1598192"/>
          </a:xfrm>
        </p:grpSpPr>
        <p:sp>
          <p:nvSpPr>
            <p:cNvPr id="21" name="TextBox 20"/>
            <p:cNvSpPr txBox="1"/>
            <p:nvPr userDrawn="1"/>
          </p:nvSpPr>
          <p:spPr>
            <a:xfrm>
              <a:off x="0" y="6291618"/>
              <a:ext cx="9144000" cy="615553"/>
            </a:xfrm>
            <a:prstGeom prst="rect">
              <a:avLst/>
            </a:prstGeom>
            <a:solidFill>
              <a:srgbClr val="3A4972"/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endParaRPr lang="en-US" sz="1000" b="1" dirty="0">
                <a:solidFill>
                  <a:srgbClr val="FFFFFF"/>
                </a:solidFill>
                <a:cs typeface="Arial" pitchFamily="34" charset="0"/>
              </a:endParaRPr>
            </a:p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cs typeface="Arial" pitchFamily="34" charset="0"/>
                </a:rPr>
                <a:t>                                                                                          Provided by:</a:t>
              </a:r>
            </a:p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endParaRPr lang="en-US" sz="1000" b="1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pic>
          <p:nvPicPr>
            <p:cNvPr id="22" name="Picture 50" descr="DEL_COL"/>
            <p:cNvPicPr>
              <a:picLocks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605714" y="6493872"/>
              <a:ext cx="955145" cy="248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 userDrawn="1"/>
          </p:nvSpPr>
          <p:spPr>
            <a:xfrm>
              <a:off x="0" y="6127845"/>
              <a:ext cx="9144000" cy="184666"/>
            </a:xfrm>
            <a:prstGeom prst="rect">
              <a:avLst/>
            </a:prstGeom>
            <a:solidFill>
              <a:srgbClr val="D88C02"/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600" b="1" dirty="0">
                  <a:solidFill>
                    <a:srgbClr val="002776"/>
                  </a:solidFill>
                  <a:cs typeface="Arial" pitchFamily="34" charset="0"/>
                </a:rPr>
                <a:t> 	</a:t>
              </a:r>
            </a:p>
          </p:txBody>
        </p:sp>
        <p:pic>
          <p:nvPicPr>
            <p:cNvPr id="24" name="Picture 23" descr="CBI.Final.CMYK - Copy.gif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344697" y="5308979"/>
              <a:ext cx="1030224" cy="1371600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 userDrawn="1"/>
        </p:nvSpPr>
        <p:spPr>
          <a:xfrm>
            <a:off x="7772400" y="6457891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cs typeface="Arial" pitchFamily="34" charset="0"/>
              </a:rPr>
              <a:t>Page </a:t>
            </a:r>
            <a:fld id="{A5CB82B6-8113-459A-A2E5-8FF8E076C453}" type="slidenum">
              <a:rPr lang="en-US" sz="1400" b="1">
                <a:solidFill>
                  <a:srgbClr val="FFFFFF"/>
                </a:solidFill>
                <a:cs typeface="Arial" pitchFamily="34" charset="0"/>
              </a:rPr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CA" sz="1400" b="1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481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vi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 bwMode="auto">
          <a:xfrm>
            <a:off x="411480" y="2732364"/>
            <a:ext cx="8330184" cy="772519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lnSpc>
                <a:spcPct val="85000"/>
              </a:lnSpc>
              <a:defRPr sz="5200" b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 bwMode="auto">
          <a:xfrm>
            <a:off x="411480" y="3694177"/>
            <a:ext cx="8330184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3200" b="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2106369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 bwMode="auto">
          <a:xfrm>
            <a:off x="411480" y="2732364"/>
            <a:ext cx="8330184" cy="772519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lnSpc>
                <a:spcPct val="85000"/>
              </a:lnSpc>
              <a:defRPr sz="5200" b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 bwMode="auto">
          <a:xfrm>
            <a:off x="411480" y="3694177"/>
            <a:ext cx="8330184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3200" b="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2987493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411479" y="1399032"/>
            <a:ext cx="8330184" cy="48828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L="174625" marR="0" indent="-173038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7" y="450280"/>
            <a:ext cx="8330184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Line 47"/>
          <p:cNvSpPr>
            <a:spLocks noChangeShapeType="1"/>
          </p:cNvSpPr>
          <p:nvPr userDrawn="1"/>
        </p:nvSpPr>
        <p:spPr bwMode="invGray">
          <a:xfrm>
            <a:off x="401637" y="815150"/>
            <a:ext cx="8335963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106000"/>
              </a:lnSpc>
              <a:spcBef>
                <a:spcPct val="20000"/>
              </a:spcBef>
              <a:spcAft>
                <a:spcPct val="0"/>
              </a:spcAft>
              <a:buFont typeface="Wingdings 2" pitchFamily="18" charset="2"/>
              <a:buNone/>
              <a:defRPr/>
            </a:pPr>
            <a:endParaRPr lang="en-US" sz="1100" b="1" dirty="0">
              <a:solidFill>
                <a:srgbClr val="002776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772400" y="6457891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cs typeface="Arial" pitchFamily="34" charset="0"/>
              </a:rPr>
              <a:t>Page </a:t>
            </a:r>
            <a:fld id="{A5CB82B6-8113-459A-A2E5-8FF8E076C453}" type="slidenum">
              <a:rPr lang="en-US" sz="1400" b="1">
                <a:solidFill>
                  <a:srgbClr val="FFFFFF"/>
                </a:solidFill>
                <a:cs typeface="Arial" pitchFamily="34" charset="0"/>
              </a:rPr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CA" sz="1400" b="1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493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7" y="450280"/>
            <a:ext cx="8330184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411479" y="1399030"/>
            <a:ext cx="2651760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0"/>
          <p:cNvSpPr>
            <a:spLocks noGrp="1"/>
          </p:cNvSpPr>
          <p:nvPr>
            <p:ph sz="quarter" idx="13"/>
          </p:nvPr>
        </p:nvSpPr>
        <p:spPr bwMode="gray">
          <a:xfrm>
            <a:off x="3239787" y="1399030"/>
            <a:ext cx="2651760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0"/>
          <p:cNvSpPr>
            <a:spLocks noGrp="1"/>
          </p:cNvSpPr>
          <p:nvPr>
            <p:ph sz="quarter" idx="14"/>
          </p:nvPr>
        </p:nvSpPr>
        <p:spPr bwMode="gray">
          <a:xfrm>
            <a:off x="6060896" y="1399030"/>
            <a:ext cx="2651760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Line 47"/>
          <p:cNvSpPr>
            <a:spLocks noChangeShapeType="1"/>
          </p:cNvSpPr>
          <p:nvPr userDrawn="1"/>
        </p:nvSpPr>
        <p:spPr bwMode="invGray">
          <a:xfrm>
            <a:off x="401637" y="803275"/>
            <a:ext cx="8335963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106000"/>
              </a:lnSpc>
              <a:spcBef>
                <a:spcPct val="20000"/>
              </a:spcBef>
              <a:spcAft>
                <a:spcPct val="0"/>
              </a:spcAft>
              <a:buFont typeface="Wingdings 2" pitchFamily="18" charset="2"/>
              <a:buNone/>
              <a:defRPr/>
            </a:pPr>
            <a:endParaRPr lang="en-US" sz="1100" b="1" dirty="0">
              <a:solidFill>
                <a:srgbClr val="002776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772400" y="6457891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cs typeface="Arial" pitchFamily="34" charset="0"/>
              </a:rPr>
              <a:t>Page </a:t>
            </a:r>
            <a:fld id="{A5CB82B6-8113-459A-A2E5-8FF8E076C453}" type="slidenum">
              <a:rPr lang="en-US" sz="1400" b="1">
                <a:solidFill>
                  <a:srgbClr val="FFFFFF"/>
                </a:solidFill>
                <a:cs typeface="Arial" pitchFamily="34" charset="0"/>
              </a:rPr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CA" sz="1400" b="1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128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7" y="450280"/>
            <a:ext cx="8330184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488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7" y="450279"/>
            <a:ext cx="8330184" cy="32918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1400176"/>
            <a:ext cx="8330184" cy="16799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7772400" y="6457891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cs typeface="Arial" pitchFamily="34" charset="0"/>
              </a:rPr>
              <a:t>Page </a:t>
            </a:r>
            <a:fld id="{A5CB82B6-8113-459A-A2E5-8FF8E076C453}" type="slidenum">
              <a:rPr lang="en-US" sz="1400" b="1">
                <a:solidFill>
                  <a:srgbClr val="FFFFFF"/>
                </a:solidFill>
                <a:cs typeface="Arial" pitchFamily="34" charset="0"/>
              </a:rPr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CA" sz="1400" b="1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71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/>
          <p:nvPr userDrawn="1"/>
        </p:nvGrpSpPr>
        <p:grpSpPr>
          <a:xfrm>
            <a:off x="0" y="5308980"/>
            <a:ext cx="9144000" cy="1598192"/>
            <a:chOff x="0" y="5308979"/>
            <a:chExt cx="9144000" cy="1598192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0" y="6291618"/>
              <a:ext cx="9144000" cy="615553"/>
            </a:xfrm>
            <a:prstGeom prst="rect">
              <a:avLst/>
            </a:prstGeom>
            <a:solidFill>
              <a:srgbClr val="3A4972"/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endParaRPr lang="en-US" sz="1000" b="1" dirty="0">
                <a:solidFill>
                  <a:srgbClr val="FFFFFF"/>
                </a:solidFill>
                <a:cs typeface="Arial" pitchFamily="34" charset="0"/>
              </a:endParaRPr>
            </a:p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cs typeface="Arial" pitchFamily="34" charset="0"/>
                </a:rPr>
                <a:t>                                                                                          Provided by:</a:t>
              </a:r>
            </a:p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endParaRPr lang="en-US" sz="1000" b="1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pic>
          <p:nvPicPr>
            <p:cNvPr id="8" name="Picture 50" descr="DEL_COL"/>
            <p:cNvPicPr>
              <a:picLocks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605714" y="6493872"/>
              <a:ext cx="955145" cy="248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 userDrawn="1"/>
          </p:nvSpPr>
          <p:spPr>
            <a:xfrm>
              <a:off x="0" y="6100549"/>
              <a:ext cx="9144000" cy="184666"/>
            </a:xfrm>
            <a:prstGeom prst="rect">
              <a:avLst/>
            </a:prstGeom>
            <a:solidFill>
              <a:srgbClr val="D88C02"/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600" b="1" dirty="0">
                  <a:solidFill>
                    <a:srgbClr val="002776"/>
                  </a:solidFill>
                  <a:cs typeface="Arial" pitchFamily="34" charset="0"/>
                </a:rPr>
                <a:t> 	</a:t>
              </a:r>
            </a:p>
          </p:txBody>
        </p:sp>
        <p:pic>
          <p:nvPicPr>
            <p:cNvPr id="10" name="Picture 9" descr="CBI.Final.CMYK - Copy.gif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344697" y="5308979"/>
              <a:ext cx="1030224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7339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525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 bwMode="auto">
          <a:xfrm>
            <a:off x="411480" y="2824696"/>
            <a:ext cx="8330184" cy="680186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lnSpc>
                <a:spcPct val="85000"/>
              </a:lnSpc>
              <a:defRPr sz="5200" b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 bwMode="auto">
          <a:xfrm>
            <a:off x="411480" y="3694176"/>
            <a:ext cx="8330184" cy="492443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3200" b="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4256599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411479" y="1399032"/>
            <a:ext cx="8330184" cy="48828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L="174625" marR="0" indent="-173038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Line 47"/>
          <p:cNvSpPr>
            <a:spLocks noChangeShapeType="1"/>
          </p:cNvSpPr>
          <p:nvPr userDrawn="1"/>
        </p:nvSpPr>
        <p:spPr bwMode="invGray">
          <a:xfrm>
            <a:off x="401638" y="815150"/>
            <a:ext cx="833596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106000"/>
              </a:lnSpc>
              <a:spcBef>
                <a:spcPct val="20000"/>
              </a:spcBef>
              <a:spcAft>
                <a:spcPct val="0"/>
              </a:spcAft>
              <a:buFont typeface="Wingdings 2" pitchFamily="18" charset="2"/>
              <a:buNone/>
              <a:defRPr/>
            </a:pPr>
            <a:endParaRPr lang="en-US" sz="1100" b="1" dirty="0">
              <a:solidFill>
                <a:srgbClr val="002776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772400" y="645789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Page </a:t>
            </a:r>
            <a:fld id="{A5CB82B6-8113-459A-A2E5-8FF8E076C453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CA" sz="1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096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411479" y="1399030"/>
            <a:ext cx="2651760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0"/>
          <p:cNvSpPr>
            <a:spLocks noGrp="1"/>
          </p:cNvSpPr>
          <p:nvPr>
            <p:ph sz="quarter" idx="13"/>
          </p:nvPr>
        </p:nvSpPr>
        <p:spPr bwMode="gray">
          <a:xfrm>
            <a:off x="3239786" y="1399030"/>
            <a:ext cx="2651760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0"/>
          <p:cNvSpPr>
            <a:spLocks noGrp="1"/>
          </p:cNvSpPr>
          <p:nvPr>
            <p:ph sz="quarter" idx="14"/>
          </p:nvPr>
        </p:nvSpPr>
        <p:spPr bwMode="gray">
          <a:xfrm>
            <a:off x="6060896" y="1399030"/>
            <a:ext cx="2651760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Line 47"/>
          <p:cNvSpPr>
            <a:spLocks noChangeShapeType="1"/>
          </p:cNvSpPr>
          <p:nvPr userDrawn="1"/>
        </p:nvSpPr>
        <p:spPr bwMode="invGray">
          <a:xfrm>
            <a:off x="401638" y="803275"/>
            <a:ext cx="833596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106000"/>
              </a:lnSpc>
              <a:spcBef>
                <a:spcPct val="20000"/>
              </a:spcBef>
              <a:spcAft>
                <a:spcPct val="0"/>
              </a:spcAft>
              <a:buFont typeface="Wingdings 2" pitchFamily="18" charset="2"/>
              <a:buNone/>
              <a:defRPr/>
            </a:pPr>
            <a:endParaRPr lang="en-US" sz="1100" b="1" dirty="0">
              <a:solidFill>
                <a:srgbClr val="002776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772400" y="645789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Page </a:t>
            </a:r>
            <a:fld id="{A5CB82B6-8113-459A-A2E5-8FF8E076C453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CA" sz="1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8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246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8" y="450279"/>
            <a:ext cx="8330184" cy="32918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1400175"/>
            <a:ext cx="8330184" cy="16799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7772400" y="645789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Page </a:t>
            </a:r>
            <a:fld id="{A5CB82B6-8113-459A-A2E5-8FF8E076C453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CA" sz="1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48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/>
          <p:nvPr userDrawn="1"/>
        </p:nvGrpSpPr>
        <p:grpSpPr>
          <a:xfrm>
            <a:off x="0" y="5308979"/>
            <a:ext cx="9144000" cy="1598192"/>
            <a:chOff x="0" y="5308979"/>
            <a:chExt cx="9144000" cy="1598192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0" y="6291618"/>
              <a:ext cx="9144000" cy="615553"/>
            </a:xfrm>
            <a:prstGeom prst="rect">
              <a:avLst/>
            </a:prstGeom>
            <a:solidFill>
              <a:srgbClr val="3A4972"/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endParaRPr lang="en-US" sz="1000" b="1" dirty="0">
                <a:solidFill>
                  <a:srgbClr val="FFFFFF"/>
                </a:solidFill>
                <a:cs typeface="Arial" pitchFamily="34" charset="0"/>
              </a:endParaRPr>
            </a:p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cs typeface="Arial" pitchFamily="34" charset="0"/>
                </a:rPr>
                <a:t>                                                                                          Provided by:</a:t>
              </a:r>
            </a:p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endParaRPr lang="en-US" sz="1000" b="1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pic>
          <p:nvPicPr>
            <p:cNvPr id="8" name="Picture 50" descr="DEL_COL"/>
            <p:cNvPicPr>
              <a:picLocks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605714" y="6493872"/>
              <a:ext cx="955145" cy="248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 userDrawn="1"/>
          </p:nvSpPr>
          <p:spPr>
            <a:xfrm>
              <a:off x="0" y="6100549"/>
              <a:ext cx="9144000" cy="184666"/>
            </a:xfrm>
            <a:prstGeom prst="rect">
              <a:avLst/>
            </a:prstGeom>
            <a:solidFill>
              <a:srgbClr val="D88C02"/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600" b="1" dirty="0">
                  <a:solidFill>
                    <a:srgbClr val="002776"/>
                  </a:solidFill>
                  <a:cs typeface="Arial" pitchFamily="34" charset="0"/>
                </a:rPr>
                <a:t> 	</a:t>
              </a:r>
            </a:p>
          </p:txBody>
        </p:sp>
        <p:pic>
          <p:nvPicPr>
            <p:cNvPr id="10" name="Picture 9" descr="CBI.Final.CMYK - Copy.gif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344697" y="5308979"/>
              <a:ext cx="1030224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3038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227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5308979"/>
            <a:ext cx="9144000" cy="1598192"/>
            <a:chOff x="0" y="5308979"/>
            <a:chExt cx="9144000" cy="1598192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0" y="6291618"/>
              <a:ext cx="9144000" cy="615553"/>
            </a:xfrm>
            <a:prstGeom prst="rect">
              <a:avLst/>
            </a:prstGeom>
            <a:solidFill>
              <a:srgbClr val="3A4972"/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endParaRPr lang="en-US" sz="1000" b="1" dirty="0">
                <a:solidFill>
                  <a:srgbClr val="FFFFFF"/>
                </a:solidFill>
                <a:cs typeface="Arial" pitchFamily="34" charset="0"/>
              </a:endParaRPr>
            </a:p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cs typeface="Arial" pitchFamily="34" charset="0"/>
                </a:rPr>
                <a:t>                                                                                          Provided by:</a:t>
              </a:r>
            </a:p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endParaRPr lang="en-US" sz="1000" b="1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pic>
          <p:nvPicPr>
            <p:cNvPr id="16" name="Picture 50" descr="DEL_COL"/>
            <p:cNvPicPr>
              <a:picLocks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605714" y="6493872"/>
              <a:ext cx="955145" cy="248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 userDrawn="1"/>
          </p:nvSpPr>
          <p:spPr>
            <a:xfrm>
              <a:off x="0" y="6127845"/>
              <a:ext cx="9144000" cy="184666"/>
            </a:xfrm>
            <a:prstGeom prst="rect">
              <a:avLst/>
            </a:prstGeom>
            <a:solidFill>
              <a:srgbClr val="D88C02"/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600" b="1" dirty="0">
                  <a:solidFill>
                    <a:srgbClr val="002776"/>
                  </a:solidFill>
                  <a:cs typeface="Arial" pitchFamily="34" charset="0"/>
                </a:rPr>
                <a:t> 	</a:t>
              </a:r>
            </a:p>
          </p:txBody>
        </p:sp>
        <p:pic>
          <p:nvPicPr>
            <p:cNvPr id="21" name="Picture 20" descr="CBI.Final.CMYK - Copy.gif.jpg"/>
            <p:cNvPicPr>
              <a:picLocks noChangeAspect="1"/>
            </p:cNvPicPr>
            <p:nvPr userDrawn="1"/>
          </p:nvPicPr>
          <p:blipFill>
            <a:blip r:embed="rId12" cstate="print"/>
            <a:stretch>
              <a:fillRect/>
            </a:stretch>
          </p:blipFill>
          <p:spPr>
            <a:xfrm>
              <a:off x="344697" y="5308979"/>
              <a:ext cx="1030224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715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kumimoji="0" lang="en-US" sz="2400" b="1" i="0" u="none" strike="noStrike" kern="1200" cap="none" spc="0" normalizeH="0" baseline="0" noProof="0" dirty="0" smtClean="0">
          <a:ln>
            <a:noFill/>
          </a:ln>
          <a:solidFill>
            <a:schemeClr val="tx2"/>
          </a:solidFill>
          <a:effectLst/>
          <a:uLnTx/>
          <a:uFillTx/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R="0" indent="0" algn="l" defTabSz="914400" rtl="0" eaLnBrk="1" fontAlgn="base" latinLnBrk="0" hangingPunct="1">
        <a:lnSpc>
          <a:spcPct val="100000"/>
        </a:lnSpc>
        <a:spcBef>
          <a:spcPts val="1900"/>
        </a:spcBef>
        <a:spcAft>
          <a:spcPct val="0"/>
        </a:spcAft>
        <a:buFont typeface="Arial" pitchFamily="34" charset="0"/>
        <a:tabLst/>
        <a:defRPr kumimoji="0" lang="en-US" sz="2000" b="0" i="0" u="none" strike="noStrike" kern="1200" cap="none" normalizeH="0" baseline="0" dirty="0" smtClean="0">
          <a:ln>
            <a:noFill/>
          </a:ln>
          <a:solidFill>
            <a:schemeClr val="tx2"/>
          </a:solidFill>
          <a:effectLst/>
          <a:latin typeface="+mn-lt"/>
          <a:ea typeface="+mn-ea"/>
          <a:cs typeface="Arial" pitchFamily="34" charset="0"/>
        </a:defRPr>
      </a:lvl1pPr>
      <a:lvl2pPr marL="174625" marR="0" indent="-174625" algn="l" defTabSz="91440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Font typeface="Arial" pitchFamily="34" charset="0"/>
        <a:buChar char="•"/>
        <a:tabLst/>
        <a:defRPr kumimoji="0" lang="en-US" sz="2000" b="0" i="0" u="none" strike="noStrike" kern="1200" cap="none" normalizeH="0" baseline="0" dirty="0" smtClean="0">
          <a:ln>
            <a:noFill/>
          </a:ln>
          <a:solidFill>
            <a:schemeClr val="tx2"/>
          </a:solidFill>
          <a:effectLst/>
          <a:latin typeface="+mn-lt"/>
          <a:ea typeface="+mn-ea"/>
          <a:cs typeface="Arial" pitchFamily="34" charset="0"/>
        </a:defRPr>
      </a:lvl2pPr>
      <a:lvl3pPr marL="401638" indent="-231775" algn="l" rtl="0" eaLnBrk="1" fontAlgn="base" hangingPunct="1">
        <a:lnSpc>
          <a:spcPct val="100000"/>
        </a:lnSpc>
        <a:spcBef>
          <a:spcPts val="400"/>
        </a:spcBef>
        <a:spcAft>
          <a:spcPct val="0"/>
        </a:spcAft>
        <a:buFont typeface="Arial" pitchFamily="34" charset="0"/>
        <a:buChar char="–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69913" marR="0" indent="-168275" algn="l" defTabSz="914400" rtl="0" eaLnBrk="1" fontAlgn="base" latinLnBrk="0" hangingPunct="1">
        <a:lnSpc>
          <a:spcPct val="100000"/>
        </a:lnSpc>
        <a:spcBef>
          <a:spcPts val="400"/>
        </a:spcBef>
        <a:spcAft>
          <a:spcPct val="0"/>
        </a:spcAft>
        <a:buFont typeface="Arial" pitchFamily="34" charset="0"/>
        <a:buChar char="•"/>
        <a:tabLst/>
        <a:defRPr kumimoji="0" lang="en-US" sz="1800" b="0" i="0" u="none" strike="noStrike" kern="1200" cap="none" normalizeH="0" baseline="0" dirty="0" smtClean="0">
          <a:ln>
            <a:noFill/>
          </a:ln>
          <a:solidFill>
            <a:schemeClr val="tx2"/>
          </a:solidFill>
          <a:effectLst/>
          <a:latin typeface="Arial" pitchFamily="34" charset="0"/>
          <a:ea typeface="+mn-ea"/>
          <a:cs typeface="Arial" pitchFamily="34" charset="0"/>
        </a:defRPr>
      </a:lvl4pPr>
      <a:lvl5pPr marL="796925" marR="0" indent="-227013" algn="l" defTabSz="914400" rtl="0" eaLnBrk="1" fontAlgn="base" latinLnBrk="0" hangingPunct="1">
        <a:lnSpc>
          <a:spcPct val="100000"/>
        </a:lnSpc>
        <a:spcBef>
          <a:spcPts val="400"/>
        </a:spcBef>
        <a:spcAft>
          <a:spcPct val="0"/>
        </a:spcAft>
        <a:buFont typeface="Arial" pitchFamily="34" charset="0"/>
        <a:buChar char="–"/>
        <a:tabLst/>
        <a:defRPr kumimoji="0" lang="en-US" sz="1800" b="0" i="0" u="none" strike="noStrike" kern="1200" cap="none" normalizeH="0" baseline="0" dirty="0" smtClean="0">
          <a:ln>
            <a:noFill/>
          </a:ln>
          <a:solidFill>
            <a:schemeClr val="tx2"/>
          </a:solidFill>
          <a:effectLst/>
          <a:latin typeface="Arial" pitchFamily="34" charset="0"/>
          <a:ea typeface="+mn-ea"/>
          <a:cs typeface="Arial" pitchFamily="34" charset="0"/>
        </a:defRPr>
      </a:lvl5pPr>
      <a:lvl6pPr marL="666750" marR="0" indent="-166688" algn="l" defTabSz="914400" rtl="0" eaLnBrk="1" fontAlgn="base" latinLnBrk="0" hangingPunct="1">
        <a:lnSpc>
          <a:spcPct val="100000"/>
        </a:lnSpc>
        <a:spcBef>
          <a:spcPts val="400"/>
        </a:spcBef>
        <a:spcAft>
          <a:spcPct val="0"/>
        </a:spcAft>
        <a:buFont typeface="Arial" pitchFamily="34" charset="0"/>
        <a:buChar char="–"/>
        <a:tabLst/>
        <a:defRPr kumimoji="0" lang="en-US" sz="1000" b="0" i="0" u="none" strike="noStrike" kern="1200" cap="none" normalizeH="0" baseline="0" dirty="0" smtClean="0">
          <a:ln>
            <a:noFill/>
          </a:ln>
          <a:solidFill>
            <a:schemeClr val="tx2"/>
          </a:solidFill>
          <a:effectLst/>
          <a:latin typeface="Arial" pitchFamily="34" charset="0"/>
          <a:ea typeface="+mn-ea"/>
          <a:cs typeface="Arial" pitchFamily="34" charset="0"/>
        </a:defRPr>
      </a:lvl6pPr>
      <a:lvl7pPr marL="1079500" indent="-184150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252538" indent="-173038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435100" indent="-182563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5308979"/>
            <a:ext cx="9144000" cy="1598192"/>
            <a:chOff x="0" y="5308979"/>
            <a:chExt cx="9144000" cy="1598192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0" y="6291618"/>
              <a:ext cx="9144000" cy="615553"/>
            </a:xfrm>
            <a:prstGeom prst="rect">
              <a:avLst/>
            </a:prstGeom>
            <a:solidFill>
              <a:srgbClr val="3A4972"/>
            </a:solidFill>
          </p:spPr>
          <p:txBody>
            <a:bodyPr wrap="square" rtlCol="0">
              <a:spAutoFit/>
            </a:bodyPr>
            <a:lstStyle/>
            <a:p>
              <a:endParaRPr lang="en-US" sz="1000" dirty="0" smtClean="0">
                <a:solidFill>
                  <a:schemeClr val="bg1"/>
                </a:solidFill>
              </a:endParaRPr>
            </a:p>
            <a:p>
              <a:r>
                <a:rPr lang="en-US" sz="1000" dirty="0" smtClean="0">
                  <a:solidFill>
                    <a:schemeClr val="bg1"/>
                  </a:solidFill>
                </a:rPr>
                <a:t>                                                                                          Provided by:</a:t>
              </a:r>
            </a:p>
            <a:p>
              <a:endParaRPr lang="en-US" sz="1000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16" name="Picture 50" descr="DEL_COL"/>
            <p:cNvPicPr>
              <a:picLocks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605714" y="6493872"/>
              <a:ext cx="955145" cy="248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 userDrawn="1"/>
          </p:nvSpPr>
          <p:spPr>
            <a:xfrm>
              <a:off x="0" y="6127845"/>
              <a:ext cx="9144000" cy="184666"/>
            </a:xfrm>
            <a:prstGeom prst="rect">
              <a:avLst/>
            </a:prstGeom>
            <a:solidFill>
              <a:srgbClr val="D88C02"/>
            </a:solidFill>
          </p:spPr>
          <p:txBody>
            <a:bodyPr wrap="square" rtlCol="0">
              <a:spAutoFit/>
            </a:bodyPr>
            <a:lstStyle/>
            <a:p>
              <a:r>
                <a:rPr lang="en-US" sz="600" dirty="0" smtClean="0"/>
                <a:t> 	</a:t>
              </a:r>
            </a:p>
          </p:txBody>
        </p:sp>
        <p:pic>
          <p:nvPicPr>
            <p:cNvPr id="21" name="Picture 20" descr="CBI.Final.CMYK - Copy.gif.jpg"/>
            <p:cNvPicPr>
              <a:picLocks noChangeAspect="1"/>
            </p:cNvPicPr>
            <p:nvPr userDrawn="1"/>
          </p:nvPicPr>
          <p:blipFill>
            <a:blip r:embed="rId12" cstate="print"/>
            <a:stretch>
              <a:fillRect/>
            </a:stretch>
          </p:blipFill>
          <p:spPr>
            <a:xfrm>
              <a:off x="344697" y="5308979"/>
              <a:ext cx="1030224" cy="1371600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7765576" y="6493872"/>
            <a:ext cx="1201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Page </a:t>
            </a:r>
            <a:fld id="{5226BF93-1E7B-4AA3-BC17-A00DF4ECB90F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CA" sz="1200" dirty="0" err="1" smtClean="0">
              <a:solidFill>
                <a:schemeClr val="bg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0" y="5308979"/>
            <a:ext cx="9144000" cy="1598192"/>
            <a:chOff x="0" y="5308979"/>
            <a:chExt cx="9144000" cy="1598192"/>
          </a:xfrm>
        </p:grpSpPr>
        <p:sp>
          <p:nvSpPr>
            <p:cNvPr id="30" name="TextBox 29"/>
            <p:cNvSpPr txBox="1"/>
            <p:nvPr userDrawn="1"/>
          </p:nvSpPr>
          <p:spPr>
            <a:xfrm>
              <a:off x="0" y="6291618"/>
              <a:ext cx="9144000" cy="615553"/>
            </a:xfrm>
            <a:prstGeom prst="rect">
              <a:avLst/>
            </a:prstGeom>
            <a:solidFill>
              <a:srgbClr val="3A4972"/>
            </a:solidFill>
          </p:spPr>
          <p:txBody>
            <a:bodyPr wrap="square" rtlCol="0">
              <a:spAutoFit/>
            </a:bodyPr>
            <a:lstStyle/>
            <a:p>
              <a:endParaRPr lang="en-US" sz="1000" dirty="0" smtClean="0">
                <a:solidFill>
                  <a:schemeClr val="bg1"/>
                </a:solidFill>
              </a:endParaRPr>
            </a:p>
            <a:p>
              <a:r>
                <a:rPr lang="en-US" sz="1000" dirty="0" smtClean="0">
                  <a:solidFill>
                    <a:schemeClr val="bg1"/>
                  </a:solidFill>
                </a:rPr>
                <a:t>                                                                                          Provided by:</a:t>
              </a:r>
            </a:p>
            <a:p>
              <a:endParaRPr lang="en-US" sz="1000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31" name="Picture 50" descr="DEL_COL"/>
            <p:cNvPicPr>
              <a:picLocks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605714" y="6493872"/>
              <a:ext cx="955145" cy="248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31"/>
            <p:cNvSpPr txBox="1"/>
            <p:nvPr userDrawn="1"/>
          </p:nvSpPr>
          <p:spPr>
            <a:xfrm>
              <a:off x="0" y="6127845"/>
              <a:ext cx="9144000" cy="184666"/>
            </a:xfrm>
            <a:prstGeom prst="rect">
              <a:avLst/>
            </a:prstGeom>
            <a:solidFill>
              <a:srgbClr val="D88C02"/>
            </a:solidFill>
          </p:spPr>
          <p:txBody>
            <a:bodyPr wrap="square" rtlCol="0">
              <a:spAutoFit/>
            </a:bodyPr>
            <a:lstStyle/>
            <a:p>
              <a:r>
                <a:rPr lang="en-US" sz="600" dirty="0" smtClean="0"/>
                <a:t> 	</a:t>
              </a:r>
            </a:p>
          </p:txBody>
        </p:sp>
        <p:pic>
          <p:nvPicPr>
            <p:cNvPr id="33" name="Picture 32" descr="CBI.Final.CMYK - Copy.gif.jpg"/>
            <p:cNvPicPr>
              <a:picLocks noChangeAspect="1"/>
            </p:cNvPicPr>
            <p:nvPr userDrawn="1"/>
          </p:nvPicPr>
          <p:blipFill>
            <a:blip r:embed="rId12" cstate="print"/>
            <a:stretch>
              <a:fillRect/>
            </a:stretch>
          </p:blipFill>
          <p:spPr>
            <a:xfrm>
              <a:off x="344697" y="5308979"/>
              <a:ext cx="1030224" cy="1371600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7803931" y="6470287"/>
            <a:ext cx="1272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Page </a:t>
            </a:r>
            <a:fld id="{75EA4D90-AA6D-4228-80E4-50C187DCC739}" type="slidenum">
              <a:rPr lang="en-US" sz="1100" smtClean="0">
                <a:solidFill>
                  <a:schemeClr val="bg1"/>
                </a:solidFill>
              </a:rPr>
              <a:t>‹#›</a:t>
            </a:fld>
            <a:endParaRPr lang="en-CA" sz="1100" dirty="0" err="1" smtClean="0">
              <a:solidFill>
                <a:schemeClr val="bg1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0" y="5308979"/>
            <a:ext cx="9144000" cy="1598192"/>
            <a:chOff x="0" y="5308979"/>
            <a:chExt cx="9144000" cy="1598192"/>
          </a:xfrm>
        </p:grpSpPr>
        <p:sp>
          <p:nvSpPr>
            <p:cNvPr id="41" name="TextBox 40"/>
            <p:cNvSpPr txBox="1"/>
            <p:nvPr userDrawn="1"/>
          </p:nvSpPr>
          <p:spPr>
            <a:xfrm>
              <a:off x="0" y="6291618"/>
              <a:ext cx="9144000" cy="615553"/>
            </a:xfrm>
            <a:prstGeom prst="rect">
              <a:avLst/>
            </a:prstGeom>
            <a:solidFill>
              <a:srgbClr val="3A4972"/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endParaRPr lang="en-US" sz="1000" b="1" dirty="0">
                <a:solidFill>
                  <a:srgbClr val="FFFFFF"/>
                </a:solidFill>
                <a:cs typeface="Arial" pitchFamily="34" charset="0"/>
              </a:endParaRPr>
            </a:p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cs typeface="Arial" pitchFamily="34" charset="0"/>
                </a:rPr>
                <a:t>                                                                                          Provided by:</a:t>
              </a:r>
            </a:p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endParaRPr lang="en-US" sz="1000" b="1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pic>
          <p:nvPicPr>
            <p:cNvPr id="42" name="Picture 50" descr="DEL_COL"/>
            <p:cNvPicPr>
              <a:picLocks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605714" y="6493872"/>
              <a:ext cx="955145" cy="248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42"/>
            <p:cNvSpPr txBox="1"/>
            <p:nvPr userDrawn="1"/>
          </p:nvSpPr>
          <p:spPr>
            <a:xfrm>
              <a:off x="0" y="6127845"/>
              <a:ext cx="9144000" cy="184666"/>
            </a:xfrm>
            <a:prstGeom prst="rect">
              <a:avLst/>
            </a:prstGeom>
            <a:solidFill>
              <a:srgbClr val="D88C02"/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600" b="1" dirty="0">
                  <a:solidFill>
                    <a:srgbClr val="002776"/>
                  </a:solidFill>
                  <a:cs typeface="Arial" pitchFamily="34" charset="0"/>
                </a:rPr>
                <a:t> 	</a:t>
              </a:r>
            </a:p>
          </p:txBody>
        </p:sp>
        <p:pic>
          <p:nvPicPr>
            <p:cNvPr id="44" name="Picture 43" descr="CBI.Final.CMYK - Copy.gif.jpg"/>
            <p:cNvPicPr>
              <a:picLocks noChangeAspect="1"/>
            </p:cNvPicPr>
            <p:nvPr userDrawn="1"/>
          </p:nvPicPr>
          <p:blipFill>
            <a:blip r:embed="rId12" cstate="print"/>
            <a:stretch>
              <a:fillRect/>
            </a:stretch>
          </p:blipFill>
          <p:spPr>
            <a:xfrm>
              <a:off x="344697" y="5308979"/>
              <a:ext cx="1030224" cy="13716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kumimoji="0" lang="en-US" sz="2400" b="1" i="0" u="none" strike="noStrike" kern="1200" cap="none" spc="0" normalizeH="0" baseline="0" noProof="0" dirty="0" smtClean="0">
          <a:ln>
            <a:noFill/>
          </a:ln>
          <a:solidFill>
            <a:schemeClr val="tx2"/>
          </a:solidFill>
          <a:effectLst/>
          <a:uLnTx/>
          <a:uFillTx/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R="0" indent="0" algn="l" defTabSz="914400" rtl="0" eaLnBrk="1" fontAlgn="base" latinLnBrk="0" hangingPunct="1">
        <a:lnSpc>
          <a:spcPct val="100000"/>
        </a:lnSpc>
        <a:spcBef>
          <a:spcPts val="1900"/>
        </a:spcBef>
        <a:spcAft>
          <a:spcPct val="0"/>
        </a:spcAft>
        <a:buFont typeface="Arial" pitchFamily="34" charset="0"/>
        <a:tabLst/>
        <a:defRPr kumimoji="0" lang="en-US" sz="2000" b="0" i="0" u="none" strike="noStrike" kern="1200" cap="none" normalizeH="0" baseline="0" dirty="0" smtClean="0">
          <a:ln>
            <a:noFill/>
          </a:ln>
          <a:solidFill>
            <a:schemeClr val="tx2"/>
          </a:solidFill>
          <a:effectLst/>
          <a:latin typeface="+mn-lt"/>
          <a:ea typeface="+mn-ea"/>
          <a:cs typeface="Arial" pitchFamily="34" charset="0"/>
        </a:defRPr>
      </a:lvl1pPr>
      <a:lvl2pPr marL="174625" marR="0" indent="-174625" algn="l" defTabSz="91440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Font typeface="Arial" pitchFamily="34" charset="0"/>
        <a:buChar char="•"/>
        <a:tabLst/>
        <a:defRPr kumimoji="0" lang="en-US" sz="2000" b="0" i="0" u="none" strike="noStrike" kern="1200" cap="none" normalizeH="0" baseline="0" dirty="0" smtClean="0">
          <a:ln>
            <a:noFill/>
          </a:ln>
          <a:solidFill>
            <a:schemeClr val="tx2"/>
          </a:solidFill>
          <a:effectLst/>
          <a:latin typeface="+mn-lt"/>
          <a:ea typeface="+mn-ea"/>
          <a:cs typeface="Arial" pitchFamily="34" charset="0"/>
        </a:defRPr>
      </a:lvl2pPr>
      <a:lvl3pPr marL="401638" indent="-231775" algn="l" rtl="0" eaLnBrk="1" fontAlgn="base" hangingPunct="1">
        <a:lnSpc>
          <a:spcPct val="100000"/>
        </a:lnSpc>
        <a:spcBef>
          <a:spcPts val="400"/>
        </a:spcBef>
        <a:spcAft>
          <a:spcPct val="0"/>
        </a:spcAft>
        <a:buFont typeface="Arial" pitchFamily="34" charset="0"/>
        <a:buChar char="–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69913" marR="0" indent="-168275" algn="l" defTabSz="914400" rtl="0" eaLnBrk="1" fontAlgn="base" latinLnBrk="0" hangingPunct="1">
        <a:lnSpc>
          <a:spcPct val="100000"/>
        </a:lnSpc>
        <a:spcBef>
          <a:spcPts val="400"/>
        </a:spcBef>
        <a:spcAft>
          <a:spcPct val="0"/>
        </a:spcAft>
        <a:buFont typeface="Arial" pitchFamily="34" charset="0"/>
        <a:buChar char="•"/>
        <a:tabLst/>
        <a:defRPr kumimoji="0" lang="en-US" sz="1800" b="0" i="0" u="none" strike="noStrike" kern="1200" cap="none" normalizeH="0" baseline="0" dirty="0" smtClean="0">
          <a:ln>
            <a:noFill/>
          </a:ln>
          <a:solidFill>
            <a:schemeClr val="tx2"/>
          </a:solidFill>
          <a:effectLst/>
          <a:latin typeface="Arial" pitchFamily="34" charset="0"/>
          <a:ea typeface="+mn-ea"/>
          <a:cs typeface="Arial" pitchFamily="34" charset="0"/>
        </a:defRPr>
      </a:lvl4pPr>
      <a:lvl5pPr marL="796925" marR="0" indent="-227013" algn="l" defTabSz="914400" rtl="0" eaLnBrk="1" fontAlgn="base" latinLnBrk="0" hangingPunct="1">
        <a:lnSpc>
          <a:spcPct val="100000"/>
        </a:lnSpc>
        <a:spcBef>
          <a:spcPts val="400"/>
        </a:spcBef>
        <a:spcAft>
          <a:spcPct val="0"/>
        </a:spcAft>
        <a:buFont typeface="Arial" pitchFamily="34" charset="0"/>
        <a:buChar char="–"/>
        <a:tabLst/>
        <a:defRPr kumimoji="0" lang="en-US" sz="1800" b="0" i="0" u="none" strike="noStrike" kern="1200" cap="none" normalizeH="0" baseline="0" dirty="0" smtClean="0">
          <a:ln>
            <a:noFill/>
          </a:ln>
          <a:solidFill>
            <a:schemeClr val="tx2"/>
          </a:solidFill>
          <a:effectLst/>
          <a:latin typeface="Arial" pitchFamily="34" charset="0"/>
          <a:ea typeface="+mn-ea"/>
          <a:cs typeface="Arial" pitchFamily="34" charset="0"/>
        </a:defRPr>
      </a:lvl5pPr>
      <a:lvl6pPr marL="666750" marR="0" indent="-166688" algn="l" defTabSz="914400" rtl="0" eaLnBrk="1" fontAlgn="base" latinLnBrk="0" hangingPunct="1">
        <a:lnSpc>
          <a:spcPct val="100000"/>
        </a:lnSpc>
        <a:spcBef>
          <a:spcPts val="400"/>
        </a:spcBef>
        <a:spcAft>
          <a:spcPct val="0"/>
        </a:spcAft>
        <a:buFont typeface="Arial" pitchFamily="34" charset="0"/>
        <a:buChar char="–"/>
        <a:tabLst/>
        <a:defRPr kumimoji="0" lang="en-US" sz="1000" b="0" i="0" u="none" strike="noStrike" kern="1200" cap="none" normalizeH="0" baseline="0" dirty="0" smtClean="0">
          <a:ln>
            <a:noFill/>
          </a:ln>
          <a:solidFill>
            <a:schemeClr val="tx2"/>
          </a:solidFill>
          <a:effectLst/>
          <a:latin typeface="Arial" pitchFamily="34" charset="0"/>
          <a:ea typeface="+mn-ea"/>
          <a:cs typeface="Arial" pitchFamily="34" charset="0"/>
        </a:defRPr>
      </a:lvl6pPr>
      <a:lvl7pPr marL="1079500" indent="-184150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252538" indent="-173038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435100" indent="-182563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0" y="5308980"/>
            <a:ext cx="9144000" cy="1598192"/>
            <a:chOff x="0" y="5308979"/>
            <a:chExt cx="9144000" cy="1598192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0" y="6291618"/>
              <a:ext cx="9144000" cy="615553"/>
            </a:xfrm>
            <a:prstGeom prst="rect">
              <a:avLst/>
            </a:prstGeom>
            <a:solidFill>
              <a:srgbClr val="3A4972"/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endParaRPr lang="en-US" sz="1000" b="1" dirty="0">
                <a:solidFill>
                  <a:srgbClr val="FFFFFF"/>
                </a:solidFill>
                <a:cs typeface="Arial" pitchFamily="34" charset="0"/>
              </a:endParaRPr>
            </a:p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cs typeface="Arial" pitchFamily="34" charset="0"/>
                </a:rPr>
                <a:t>                                                                                          Provided by:</a:t>
              </a:r>
            </a:p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endParaRPr lang="en-US" sz="1000" b="1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pic>
          <p:nvPicPr>
            <p:cNvPr id="16" name="Picture 50" descr="DEL_COL"/>
            <p:cNvPicPr>
              <a:picLocks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605714" y="6493872"/>
              <a:ext cx="955145" cy="248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 userDrawn="1"/>
          </p:nvSpPr>
          <p:spPr>
            <a:xfrm>
              <a:off x="0" y="6127845"/>
              <a:ext cx="9144000" cy="184666"/>
            </a:xfrm>
            <a:prstGeom prst="rect">
              <a:avLst/>
            </a:prstGeom>
            <a:solidFill>
              <a:srgbClr val="D88C02"/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600" b="1" dirty="0">
                  <a:solidFill>
                    <a:srgbClr val="002776"/>
                  </a:solidFill>
                  <a:cs typeface="Arial" pitchFamily="34" charset="0"/>
                </a:rPr>
                <a:t> 	</a:t>
              </a:r>
            </a:p>
          </p:txBody>
        </p:sp>
        <p:pic>
          <p:nvPicPr>
            <p:cNvPr id="21" name="Picture 20" descr="CBI.Final.CMYK - Copy.gif.jpg"/>
            <p:cNvPicPr>
              <a:picLocks noChangeAspect="1"/>
            </p:cNvPicPr>
            <p:nvPr userDrawn="1"/>
          </p:nvPicPr>
          <p:blipFill>
            <a:blip r:embed="rId13" cstate="print"/>
            <a:stretch>
              <a:fillRect/>
            </a:stretch>
          </p:blipFill>
          <p:spPr>
            <a:xfrm>
              <a:off x="344697" y="5308979"/>
              <a:ext cx="1030224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181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kumimoji="0" lang="en-US" sz="2400" b="1" i="0" u="none" strike="noStrike" kern="1200" cap="none" spc="0" normalizeH="0" baseline="0" noProof="0" dirty="0" smtClean="0">
          <a:ln>
            <a:noFill/>
          </a:ln>
          <a:solidFill>
            <a:schemeClr val="tx2"/>
          </a:solidFill>
          <a:effectLst/>
          <a:uLnTx/>
          <a:uFillTx/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R="0" indent="0" algn="l" defTabSz="914400" rtl="0" eaLnBrk="1" fontAlgn="base" latinLnBrk="0" hangingPunct="1">
        <a:lnSpc>
          <a:spcPct val="100000"/>
        </a:lnSpc>
        <a:spcBef>
          <a:spcPts val="1900"/>
        </a:spcBef>
        <a:spcAft>
          <a:spcPct val="0"/>
        </a:spcAft>
        <a:buFont typeface="Arial" pitchFamily="34" charset="0"/>
        <a:tabLst/>
        <a:defRPr kumimoji="0" lang="en-US" sz="2000" b="0" i="0" u="none" strike="noStrike" kern="1200" cap="none" normalizeH="0" baseline="0" dirty="0" smtClean="0">
          <a:ln>
            <a:noFill/>
          </a:ln>
          <a:solidFill>
            <a:schemeClr val="tx2"/>
          </a:solidFill>
          <a:effectLst/>
          <a:latin typeface="+mn-lt"/>
          <a:ea typeface="+mn-ea"/>
          <a:cs typeface="Arial" pitchFamily="34" charset="0"/>
        </a:defRPr>
      </a:lvl1pPr>
      <a:lvl2pPr marL="174625" marR="0" indent="-174625" algn="l" defTabSz="91440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Font typeface="Arial" pitchFamily="34" charset="0"/>
        <a:buChar char="•"/>
        <a:tabLst/>
        <a:defRPr kumimoji="0" lang="en-US" sz="2000" b="0" i="0" u="none" strike="noStrike" kern="1200" cap="none" normalizeH="0" baseline="0" dirty="0" smtClean="0">
          <a:ln>
            <a:noFill/>
          </a:ln>
          <a:solidFill>
            <a:schemeClr val="tx2"/>
          </a:solidFill>
          <a:effectLst/>
          <a:latin typeface="+mn-lt"/>
          <a:ea typeface="+mn-ea"/>
          <a:cs typeface="Arial" pitchFamily="34" charset="0"/>
        </a:defRPr>
      </a:lvl2pPr>
      <a:lvl3pPr marL="401638" indent="-231775" algn="l" rtl="0" eaLnBrk="1" fontAlgn="base" hangingPunct="1">
        <a:lnSpc>
          <a:spcPct val="100000"/>
        </a:lnSpc>
        <a:spcBef>
          <a:spcPts val="400"/>
        </a:spcBef>
        <a:spcAft>
          <a:spcPct val="0"/>
        </a:spcAft>
        <a:buFont typeface="Arial" pitchFamily="34" charset="0"/>
        <a:buChar char="–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69913" marR="0" indent="-168275" algn="l" defTabSz="914400" rtl="0" eaLnBrk="1" fontAlgn="base" latinLnBrk="0" hangingPunct="1">
        <a:lnSpc>
          <a:spcPct val="100000"/>
        </a:lnSpc>
        <a:spcBef>
          <a:spcPts val="400"/>
        </a:spcBef>
        <a:spcAft>
          <a:spcPct val="0"/>
        </a:spcAft>
        <a:buFont typeface="Arial" pitchFamily="34" charset="0"/>
        <a:buChar char="•"/>
        <a:tabLst/>
        <a:defRPr kumimoji="0" lang="en-US" sz="1800" b="0" i="0" u="none" strike="noStrike" kern="1200" cap="none" normalizeH="0" baseline="0" dirty="0" smtClean="0">
          <a:ln>
            <a:noFill/>
          </a:ln>
          <a:solidFill>
            <a:schemeClr val="tx2"/>
          </a:solidFill>
          <a:effectLst/>
          <a:latin typeface="Arial" pitchFamily="34" charset="0"/>
          <a:ea typeface="+mn-ea"/>
          <a:cs typeface="Arial" pitchFamily="34" charset="0"/>
        </a:defRPr>
      </a:lvl4pPr>
      <a:lvl5pPr marL="796925" marR="0" indent="-227013" algn="l" defTabSz="914400" rtl="0" eaLnBrk="1" fontAlgn="base" latinLnBrk="0" hangingPunct="1">
        <a:lnSpc>
          <a:spcPct val="100000"/>
        </a:lnSpc>
        <a:spcBef>
          <a:spcPts val="400"/>
        </a:spcBef>
        <a:spcAft>
          <a:spcPct val="0"/>
        </a:spcAft>
        <a:buFont typeface="Arial" pitchFamily="34" charset="0"/>
        <a:buChar char="–"/>
        <a:tabLst/>
        <a:defRPr kumimoji="0" lang="en-US" sz="1800" b="0" i="0" u="none" strike="noStrike" kern="1200" cap="none" normalizeH="0" baseline="0" dirty="0" smtClean="0">
          <a:ln>
            <a:noFill/>
          </a:ln>
          <a:solidFill>
            <a:schemeClr val="tx2"/>
          </a:solidFill>
          <a:effectLst/>
          <a:latin typeface="Arial" pitchFamily="34" charset="0"/>
          <a:ea typeface="+mn-ea"/>
          <a:cs typeface="Arial" pitchFamily="34" charset="0"/>
        </a:defRPr>
      </a:lvl5pPr>
      <a:lvl6pPr marL="666750" marR="0" indent="-166688" algn="l" defTabSz="914400" rtl="0" eaLnBrk="1" fontAlgn="base" latinLnBrk="0" hangingPunct="1">
        <a:lnSpc>
          <a:spcPct val="100000"/>
        </a:lnSpc>
        <a:spcBef>
          <a:spcPts val="400"/>
        </a:spcBef>
        <a:spcAft>
          <a:spcPct val="0"/>
        </a:spcAft>
        <a:buFont typeface="Arial" pitchFamily="34" charset="0"/>
        <a:buChar char="–"/>
        <a:tabLst/>
        <a:defRPr kumimoji="0" lang="en-US" sz="1000" b="0" i="0" u="none" strike="noStrike" kern="1200" cap="none" normalizeH="0" baseline="0" dirty="0" smtClean="0">
          <a:ln>
            <a:noFill/>
          </a:ln>
          <a:solidFill>
            <a:schemeClr val="tx2"/>
          </a:solidFill>
          <a:effectLst/>
          <a:latin typeface="Arial" pitchFamily="34" charset="0"/>
          <a:ea typeface="+mn-ea"/>
          <a:cs typeface="Arial" pitchFamily="34" charset="0"/>
        </a:defRPr>
      </a:lvl6pPr>
      <a:lvl7pPr marL="1079500" indent="-184150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252538" indent="-173038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435100" indent="-182563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amecorporations.org/business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ildinghope.org/index.php?option=com_content&amp;view=article&amp;id=5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vcky.org/officespace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hyperlink" Target="http://www.cvcky.org/louisvilleofficespace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capserv.org/cafp.ht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loitte.com/abou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hyperlink" Target="http://www.deloitte.com/us/abou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4"/>
          <p:cNvSpPr txBox="1">
            <a:spLocks/>
          </p:cNvSpPr>
          <p:nvPr/>
        </p:nvSpPr>
        <p:spPr bwMode="gray">
          <a:xfrm>
            <a:off x="400746" y="1171996"/>
            <a:ext cx="8743253" cy="2667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Training Module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b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1" i="1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Real Estate Restructuring</a:t>
            </a:r>
          </a:p>
          <a:p>
            <a:pPr marL="0" marR="0" lvl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4000" b="1" i="1" dirty="0" smtClean="0">
              <a:solidFill>
                <a:srgbClr val="D88C02"/>
              </a:solidFill>
            </a:endParaRPr>
          </a:p>
          <a:p>
            <a:pPr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dirty="0" smtClean="0">
                <a:solidFill>
                  <a:srgbClr val="D88C02"/>
                </a:solidFill>
              </a:rPr>
              <a:t>CDFI </a:t>
            </a:r>
            <a:r>
              <a:rPr lang="en-US" sz="4000" b="1" i="1" dirty="0">
                <a:solidFill>
                  <a:srgbClr val="D88C02"/>
                </a:solidFill>
              </a:rPr>
              <a:t>Deal Examples</a:t>
            </a:r>
          </a:p>
          <a:p>
            <a:pPr marL="0" marR="0" lvl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0" i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55380" y="4777354"/>
            <a:ext cx="7236372" cy="1231106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pPr algn="l"/>
            <a:r>
              <a:rPr lang="en-US" sz="1000" b="0" dirty="0"/>
              <a:t>This </a:t>
            </a:r>
            <a:r>
              <a:rPr lang="en-US" sz="1000" b="0" dirty="0" smtClean="0"/>
              <a:t>training contains general </a:t>
            </a:r>
            <a:r>
              <a:rPr lang="en-US" sz="1000" b="0" dirty="0"/>
              <a:t>information only and Deloitte is not, by means of this </a:t>
            </a:r>
            <a:r>
              <a:rPr lang="en-US" sz="1000" b="0" dirty="0" smtClean="0"/>
              <a:t>training session, </a:t>
            </a:r>
            <a:r>
              <a:rPr lang="en-US" sz="1000" b="0" dirty="0"/>
              <a:t>rendering accounting, business, financial, investment, legal, tax, or other professional advice or services. This </a:t>
            </a:r>
            <a:r>
              <a:rPr lang="en-US" sz="1000" b="0" dirty="0" smtClean="0"/>
              <a:t>training is </a:t>
            </a:r>
            <a:r>
              <a:rPr lang="en-US" sz="1000" b="0" dirty="0"/>
              <a:t>not a substitute for such professional advice or services, nor should it be used as a basis for any decision or action that may affect your business. Before making any decision or taking any action that may affect your business, you should consult a qualified professional advisor</a:t>
            </a:r>
            <a:r>
              <a:rPr lang="en-US" sz="1000" b="0" dirty="0" smtClean="0"/>
              <a:t>.</a:t>
            </a:r>
          </a:p>
          <a:p>
            <a:pPr algn="l"/>
            <a:endParaRPr lang="en-US" sz="1000" b="0" dirty="0"/>
          </a:p>
          <a:p>
            <a:pPr algn="l"/>
            <a:r>
              <a:rPr lang="en-US" sz="1000" b="0" dirty="0"/>
              <a:t>Deloitte shall not be responsible for any loss sustained by any person who relies on this </a:t>
            </a:r>
            <a:r>
              <a:rPr lang="en-US" sz="1000" b="0" dirty="0" smtClean="0"/>
              <a:t>training session.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2298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4338" y="450279"/>
            <a:ext cx="8330184" cy="333425"/>
          </a:xfrm>
        </p:spPr>
        <p:txBody>
          <a:bodyPr/>
          <a:lstStyle/>
          <a:p>
            <a:r>
              <a:rPr lang="en-US" dirty="0" smtClean="0"/>
              <a:t>CDFI Deal Example: FAME Assistance Corporation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4048" y="895052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rgbClr val="002776"/>
                </a:solidFill>
              </a:rPr>
              <a:t>Houses </a:t>
            </a:r>
            <a:r>
              <a:rPr lang="en-US" b="1" dirty="0">
                <a:solidFill>
                  <a:srgbClr val="002776"/>
                </a:solidFill>
              </a:rPr>
              <a:t>up to 30 small businesses in earliest stage in business incubators in Los </a:t>
            </a:r>
            <a:r>
              <a:rPr lang="en-US" b="1" dirty="0" smtClean="0">
                <a:solidFill>
                  <a:srgbClr val="002776"/>
                </a:solidFill>
              </a:rPr>
              <a:t>Angeles</a:t>
            </a:r>
          </a:p>
          <a:p>
            <a:pPr lvl="0"/>
            <a:endParaRPr lang="en-US" b="1" dirty="0">
              <a:solidFill>
                <a:srgbClr val="002776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rgbClr val="002776"/>
                </a:solidFill>
              </a:rPr>
              <a:t>Support many woman- and/or minority-owned companies that have been in business for approximately 2 to 5 years.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17848" y="2018705"/>
            <a:ext cx="4797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38600" y="2220992"/>
            <a:ext cx="4572000" cy="35702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endParaRPr lang="en-US" i="1" dirty="0">
              <a:solidFill>
                <a:srgbClr val="002776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b="1" i="1" dirty="0">
                <a:solidFill>
                  <a:srgbClr val="002776"/>
                </a:solidFill>
              </a:rPr>
              <a:t>On-site Tenant Program: </a:t>
            </a:r>
            <a:r>
              <a:rPr lang="en-US" sz="1600" i="1" dirty="0">
                <a:solidFill>
                  <a:srgbClr val="002776"/>
                </a:solidFill>
              </a:rPr>
              <a:t>includes individual consulting, monthly educational seminars, and certification assistance with MBE, DBE, WBE, 8A and 8C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600" i="1" dirty="0">
              <a:solidFill>
                <a:srgbClr val="002776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b="1" i="1" dirty="0">
                <a:solidFill>
                  <a:srgbClr val="002776"/>
                </a:solidFill>
              </a:rPr>
              <a:t>Off-site Tenant Program: </a:t>
            </a:r>
            <a:r>
              <a:rPr lang="en-US" sz="1600" i="1" dirty="0">
                <a:solidFill>
                  <a:srgbClr val="002776"/>
                </a:solidFill>
              </a:rPr>
              <a:t>individual consulting sessions, monthly educational seminars,  weekly training, and additional assistance around:  Contract procurement, Business Plan Creation, Business financials, and Marketing</a:t>
            </a:r>
          </a:p>
        </p:txBody>
      </p:sp>
      <p:pic>
        <p:nvPicPr>
          <p:cNvPr id="3074" name="Picture 2" descr="C:\Users\lbanitch\Desktop\bus 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5072"/>
            <a:ext cx="3651939" cy="243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5939" y="57912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 smtClean="0">
                <a:hlinkClick r:id="rId4"/>
              </a:rPr>
              <a:t>http</a:t>
            </a:r>
            <a:r>
              <a:rPr lang="en-US" sz="1400" dirty="0">
                <a:hlinkClick r:id="rId4"/>
              </a:rPr>
              <a:t>://</a:t>
            </a:r>
            <a:r>
              <a:rPr lang="en-US" sz="1400" dirty="0" smtClean="0">
                <a:hlinkClick r:id="rId4"/>
              </a:rPr>
              <a:t>www.famecorporations.org/business.htm</a:t>
            </a:r>
            <a:endParaRPr lang="en-US" sz="1400" dirty="0" smtClean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73698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4338" y="450279"/>
            <a:ext cx="8330184" cy="333425"/>
          </a:xfrm>
        </p:spPr>
        <p:txBody>
          <a:bodyPr/>
          <a:lstStyle/>
          <a:p>
            <a:r>
              <a:rPr lang="en-US" dirty="0" smtClean="0"/>
              <a:t>CDFI Deal Example: Building Hope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84048" y="914400"/>
            <a:ext cx="48324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rgbClr val="002776"/>
                </a:solidFill>
              </a:rPr>
              <a:t>Building </a:t>
            </a:r>
            <a:r>
              <a:rPr lang="en-US" b="1" dirty="0">
                <a:solidFill>
                  <a:srgbClr val="002776"/>
                </a:solidFill>
              </a:rPr>
              <a:t>Hope - A Charter School Facility Fund</a:t>
            </a:r>
            <a:br>
              <a:rPr lang="en-US" b="1" dirty="0">
                <a:solidFill>
                  <a:srgbClr val="002776"/>
                </a:solidFill>
              </a:rPr>
            </a:br>
            <a:endParaRPr lang="en-US" b="1" dirty="0">
              <a:solidFill>
                <a:srgbClr val="002776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>
                <a:solidFill>
                  <a:srgbClr val="002776"/>
                </a:solidFill>
              </a:rPr>
              <a:t>Developed transitional or incubator-facilities to house charter schools </a:t>
            </a:r>
            <a:r>
              <a:rPr lang="en-US" dirty="0">
                <a:solidFill>
                  <a:srgbClr val="002776"/>
                </a:solidFill>
              </a:rPr>
              <a:t>during their first five years of operation by establishing a partnership with the District of Columbia's Office of the State Superintendent of Education (OSSE). </a:t>
            </a:r>
            <a:br>
              <a:rPr lang="en-US" dirty="0">
                <a:solidFill>
                  <a:srgbClr val="002776"/>
                </a:solidFill>
              </a:rPr>
            </a:br>
            <a:endParaRPr lang="en-US" dirty="0">
              <a:solidFill>
                <a:srgbClr val="002776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>
                <a:solidFill>
                  <a:srgbClr val="002776"/>
                </a:solidFill>
              </a:rPr>
              <a:t>Manages six such facilities for schools at a below-market price on an ongoing basis 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dirty="0">
              <a:solidFill>
                <a:srgbClr val="002776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>
                <a:solidFill>
                  <a:srgbClr val="002776"/>
                </a:solidFill>
              </a:rPr>
              <a:t>Continues to develop new sites for schools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81292" y="5715000"/>
            <a:ext cx="7470402" cy="6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1" indent="-342900">
              <a:spcBef>
                <a:spcPts val="1000"/>
              </a:spcBef>
            </a:pPr>
            <a:r>
              <a:rPr lang="en-US" sz="1400" dirty="0" smtClean="0"/>
              <a:t>Source: </a:t>
            </a:r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www.buildinghope.org/index.php?option=com_content&amp;view=article&amp;id=54</a:t>
            </a:r>
            <a:endParaRPr lang="en-US" sz="1400" dirty="0" smtClean="0"/>
          </a:p>
          <a:p>
            <a:pPr marL="517525" lvl="1" indent="-342900">
              <a:spcBef>
                <a:spcPts val="1000"/>
              </a:spcBef>
            </a:pPr>
            <a:endParaRPr lang="en-US" sz="1400" dirty="0"/>
          </a:p>
        </p:txBody>
      </p:sp>
      <p:pic>
        <p:nvPicPr>
          <p:cNvPr id="5122" name="Picture 2" descr="C:\Users\lbanitch\Desktop\scho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72535"/>
            <a:ext cx="3723149" cy="275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19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914400"/>
            <a:ext cx="5105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Partners with Commonwealth of Kentucky </a:t>
            </a:r>
            <a:r>
              <a:rPr lang="en-US" dirty="0"/>
              <a:t>for neighborhood revitalization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Leases office space to small businesses in small business incubators </a:t>
            </a:r>
            <a:r>
              <a:rPr lang="en-US" dirty="0"/>
              <a:t>with</a:t>
            </a:r>
            <a:r>
              <a:rPr lang="en-US" b="1" dirty="0"/>
              <a:t> </a:t>
            </a:r>
            <a:r>
              <a:rPr lang="en-US" dirty="0"/>
              <a:t>prime office locations in Kentucky's two metropolitan cities - Lexington and Louisville</a:t>
            </a: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Offers “Virtual Offices” </a:t>
            </a:r>
            <a:r>
              <a:rPr lang="en-US" dirty="0"/>
              <a:t>such as phone and conferencing capabilities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b="1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4338" y="457200"/>
            <a:ext cx="8330184" cy="333425"/>
          </a:xfrm>
        </p:spPr>
        <p:txBody>
          <a:bodyPr/>
          <a:lstStyle/>
          <a:p>
            <a:r>
              <a:rPr lang="en-US" dirty="0" smtClean="0"/>
              <a:t>CDFI Deal Example: Community Ventures Corporation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1965" y="5529590"/>
            <a:ext cx="382265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www.cvcky.org/officespace.html</a:t>
            </a:r>
            <a:endParaRPr lang="en-US" sz="1400" dirty="0" smtClean="0"/>
          </a:p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www.cvcky.org/louisvilleofficespace.html</a:t>
            </a:r>
            <a:endParaRPr lang="en-US" sz="1400" dirty="0" smtClean="0"/>
          </a:p>
          <a:p>
            <a:endParaRPr lang="en-US" sz="1400" dirty="0"/>
          </a:p>
        </p:txBody>
      </p:sp>
      <p:pic>
        <p:nvPicPr>
          <p:cNvPr id="4098" name="Picture 2" descr="C:\Users\lbanitch\Desktop\Bus woma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42"/>
          <a:stretch/>
        </p:blipFill>
        <p:spPr bwMode="auto">
          <a:xfrm>
            <a:off x="5867400" y="1295400"/>
            <a:ext cx="2767149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72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4338" y="450279"/>
            <a:ext cx="8330184" cy="333425"/>
          </a:xfrm>
        </p:spPr>
        <p:txBody>
          <a:bodyPr/>
          <a:lstStyle/>
          <a:p>
            <a:r>
              <a:rPr lang="en-US" dirty="0" smtClean="0"/>
              <a:t>CDFI Deal Example: Community Assets for People LLC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81000" y="947382"/>
            <a:ext cx="8305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Repositioning Distressed Real Estate</a:t>
            </a:r>
          </a:p>
          <a:p>
            <a:endParaRPr lang="en-US" sz="2000" b="1" dirty="0" smtClean="0"/>
          </a:p>
          <a:p>
            <a:r>
              <a:rPr lang="en-US" sz="2000" b="1" dirty="0"/>
              <a:t>Lease/Purchase Program </a:t>
            </a:r>
            <a:r>
              <a:rPr lang="en-US" sz="2000" dirty="0" smtClean="0"/>
              <a:t>– CDFI purchases </a:t>
            </a:r>
            <a:r>
              <a:rPr lang="en-US" sz="2000" dirty="0"/>
              <a:t>or </a:t>
            </a:r>
            <a:r>
              <a:rPr lang="en-US" sz="2000" dirty="0" smtClean="0"/>
              <a:t>builds </a:t>
            </a:r>
            <a:r>
              <a:rPr lang="en-US" sz="2000" dirty="0"/>
              <a:t>facility designed to the business' specifications and leases it back to the business with an option to </a:t>
            </a:r>
            <a:r>
              <a:rPr lang="en-US" sz="2000" dirty="0" smtClean="0"/>
              <a:t>purchase.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CAP offers commercial </a:t>
            </a:r>
            <a:r>
              <a:rPr lang="en-US" sz="2000" dirty="0"/>
              <a:t>and manufacturing space </a:t>
            </a:r>
            <a:r>
              <a:rPr lang="en-US" sz="2000" dirty="0" smtClean="0"/>
              <a:t>to businesses below market rates.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http://www.capserv.org/2010%20Images/solar-panel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80" y="3581400"/>
            <a:ext cx="3574675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86200" y="3548896"/>
            <a:ext cx="4572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“CAP </a:t>
            </a:r>
            <a:r>
              <a:rPr lang="en-US" i="1" dirty="0"/>
              <a:t>provided financing for the building expansion and installation of solar panels at the Central Waters Brewery. The solar panels are expected to save more than $10,000 a year in space and water heating costs</a:t>
            </a:r>
            <a:r>
              <a:rPr lang="en-US" i="1" dirty="0" smtClean="0"/>
              <a:t>.”</a:t>
            </a: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2025260" y="5252874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/>
              <a:t>http://www.capserv.org/cafp.html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3719" y="5801380"/>
            <a:ext cx="5334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Source</a:t>
            </a:r>
            <a:r>
              <a:rPr lang="en-US" sz="1400" dirty="0"/>
              <a:t>: Interview with CAP and  </a:t>
            </a: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www.capserv.org/cafp.htm</a:t>
            </a:r>
            <a:endParaRPr lang="en-US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8543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381000" y="914400"/>
            <a:ext cx="8330184" cy="4882896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b="1" dirty="0" smtClean="0"/>
              <a:t>Small Contractor Line of Credit Facility</a:t>
            </a:r>
          </a:p>
          <a:p>
            <a:pPr marL="744538" lvl="2" indent="-342900"/>
            <a:r>
              <a:rPr lang="en-US" sz="1600" dirty="0" smtClean="0"/>
              <a:t>72% of the contractors work in Minority Communities</a:t>
            </a:r>
          </a:p>
          <a:p>
            <a:pPr marL="744538" lvl="2" indent="-342900"/>
            <a:r>
              <a:rPr lang="en-US" sz="1600" dirty="0" smtClean="0"/>
              <a:t>51% are minority or women-owned</a:t>
            </a:r>
            <a:endParaRPr lang="en-US" sz="16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1" dirty="0" smtClean="0"/>
              <a:t>Case</a:t>
            </a:r>
            <a:r>
              <a:rPr lang="en-US" sz="1800" dirty="0" smtClean="0"/>
              <a:t> </a:t>
            </a:r>
            <a:r>
              <a:rPr lang="en-US" sz="1800" b="1" dirty="0" smtClean="0"/>
              <a:t>Study</a:t>
            </a:r>
            <a:r>
              <a:rPr lang="en-US" sz="1800" dirty="0" smtClean="0"/>
              <a:t> – Charlie, a painter, never had more than $75,000 in revenues in his 10 years of business.  He got an opportunity to paint two local schools for $200,000-- his largest contract by far</a:t>
            </a:r>
          </a:p>
          <a:p>
            <a:pPr marL="744538" lvl="2" indent="-342900"/>
            <a:r>
              <a:rPr lang="en-US" sz="1600" dirty="0" smtClean="0"/>
              <a:t>Detroit Development Fund gave him a $50,000 line of credit to bring on staff and to purchase materials</a:t>
            </a:r>
          </a:p>
          <a:p>
            <a:pPr marL="744538" lvl="2" indent="-342900"/>
            <a:r>
              <a:rPr lang="en-US" sz="1600" dirty="0" smtClean="0"/>
              <a:t>Terms include: knowing who Charlie is working with and an assignment of the contract to ensure the line of credit was paid first</a:t>
            </a:r>
          </a:p>
          <a:p>
            <a:pPr marL="744538" lvl="2" indent="-342900"/>
            <a:r>
              <a:rPr lang="en-US" sz="1600" dirty="0" smtClean="0"/>
              <a:t>Given the current instability of Detroit, The Fund will no longer finance contracts with the City of Detroit</a:t>
            </a:r>
          </a:p>
          <a:p>
            <a:pPr lvl="2" indent="0">
              <a:buNone/>
            </a:pPr>
            <a:endParaRPr lang="en-US" sz="800" dirty="0" smtClean="0"/>
          </a:p>
          <a:p>
            <a:pPr marL="341313" lvl="1" indent="-341313"/>
            <a:r>
              <a:rPr lang="en-US" sz="1800" dirty="0" smtClean="0"/>
              <a:t>Previously </a:t>
            </a:r>
            <a:r>
              <a:rPr lang="en-US" sz="1800" dirty="0" err="1"/>
              <a:t>Shorebank</a:t>
            </a:r>
            <a:r>
              <a:rPr lang="en-US" sz="1800" dirty="0"/>
              <a:t> Enterprise Detroit</a:t>
            </a:r>
          </a:p>
          <a:p>
            <a:pPr lvl="2" indent="0">
              <a:buNone/>
            </a:pPr>
            <a:endParaRPr lang="en-US" sz="1600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4338" y="450279"/>
            <a:ext cx="8330184" cy="333425"/>
          </a:xfrm>
        </p:spPr>
        <p:txBody>
          <a:bodyPr/>
          <a:lstStyle/>
          <a:p>
            <a:r>
              <a:rPr lang="en-US" dirty="0" smtClean="0"/>
              <a:t>CDFI Deal Example: Detroit Development Fund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542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5008" y="171351"/>
            <a:ext cx="8330184" cy="666849"/>
          </a:xfrm>
        </p:spPr>
        <p:txBody>
          <a:bodyPr/>
          <a:lstStyle/>
          <a:p>
            <a:r>
              <a:rPr lang="en-US" dirty="0" smtClean="0"/>
              <a:t>CDFI Deal Example: Bornstein and Pearl Food Processing Center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762000"/>
            <a:ext cx="8610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rgbClr val="002776"/>
                </a:solidFill>
              </a:rPr>
              <a:t>Redevelopment of 2-acre former Pearl Meat Factory in Dorchester, MA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rgbClr val="002776"/>
                </a:solidFill>
              </a:rPr>
              <a:t>Fully-equipped, shared-use, commercial kitchen supporting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rgbClr val="002776"/>
                </a:solidFill>
              </a:rPr>
              <a:t>start-ups 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rgbClr val="002776"/>
                </a:solidFill>
              </a:rPr>
              <a:t>established food production businesses.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rgbClr val="002776"/>
                </a:solidFill>
              </a:rPr>
              <a:t>Dorchester Bay Econ. Dev. Corp. with </a:t>
            </a:r>
            <a:r>
              <a:rPr lang="en-US" b="1" dirty="0" err="1">
                <a:solidFill>
                  <a:srgbClr val="002776"/>
                </a:solidFill>
              </a:rPr>
              <a:t>CropCircle</a:t>
            </a:r>
            <a:r>
              <a:rPr lang="en-US" b="1" dirty="0">
                <a:solidFill>
                  <a:srgbClr val="002776"/>
                </a:solidFill>
              </a:rPr>
              <a:t> Kitchen as anchor tenant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rgbClr val="002776"/>
                </a:solidFill>
              </a:rPr>
              <a:t>$1.7MM loan  in 2012 from BCC’s Boston Community Loan Fund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32327"/>
            <a:ext cx="7315200" cy="258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32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4338" y="450279"/>
            <a:ext cx="8330184" cy="333425"/>
          </a:xfrm>
        </p:spPr>
        <p:txBody>
          <a:bodyPr/>
          <a:lstStyle/>
          <a:p>
            <a:r>
              <a:rPr lang="en-US" dirty="0" smtClean="0"/>
              <a:t>CDFI Deal Example: Union Crossing, Lawrence, MA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19586" y="838200"/>
            <a:ext cx="85460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rgbClr val="002776"/>
                </a:solidFill>
              </a:rPr>
              <a:t>Southwick Mill complex along Merrimack River acquired by non-profit Lawrence </a:t>
            </a:r>
            <a:r>
              <a:rPr lang="en-US" sz="1600" b="1" dirty="0" err="1">
                <a:solidFill>
                  <a:srgbClr val="002776"/>
                </a:solidFill>
              </a:rPr>
              <a:t>CommunityWorks</a:t>
            </a:r>
            <a:r>
              <a:rPr lang="en-US" sz="1600" b="1" dirty="0">
                <a:solidFill>
                  <a:srgbClr val="002776"/>
                </a:solidFill>
              </a:rPr>
              <a:t> in 2007 as part of Master Plan redevelopment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solidFill>
                <a:srgbClr val="002776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rgbClr val="002776"/>
                </a:solidFill>
              </a:rPr>
              <a:t>Upper 3 floors of Building No. 9, now known as Union Crossing, renovated for adaptive-reuse as apartments, 100% of which are affordable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0"/>
            <a:ext cx="53435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2209800"/>
            <a:ext cx="32766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rgbClr val="002776"/>
                </a:solidFill>
              </a:rPr>
              <a:t>Lower 2 floors of Bldg. No. 9 plus adjacent </a:t>
            </a:r>
            <a:r>
              <a:rPr lang="en-US" sz="1600" b="1" dirty="0" err="1">
                <a:solidFill>
                  <a:srgbClr val="002776"/>
                </a:solidFill>
              </a:rPr>
              <a:t>Dyeworks</a:t>
            </a:r>
            <a:r>
              <a:rPr lang="en-US" sz="1600" b="1" dirty="0">
                <a:solidFill>
                  <a:srgbClr val="002776"/>
                </a:solidFill>
              </a:rPr>
              <a:t> Building will provide &gt; 81,000 </a:t>
            </a:r>
            <a:r>
              <a:rPr lang="en-US" sz="1600" b="1" dirty="0" err="1">
                <a:solidFill>
                  <a:srgbClr val="002776"/>
                </a:solidFill>
              </a:rPr>
              <a:t>sq.ft</a:t>
            </a:r>
            <a:r>
              <a:rPr lang="en-US" sz="1600" b="1" dirty="0">
                <a:solidFill>
                  <a:srgbClr val="002776"/>
                </a:solidFill>
              </a:rPr>
              <a:t>. of light industrial and office space post-renovation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>
              <a:solidFill>
                <a:srgbClr val="002776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rgbClr val="002776"/>
                </a:solidFill>
              </a:rPr>
              <a:t>Boston Community Capital has provided &gt; $5.6MM through various credit facilities, starting with a $492,000 predevelopment loan in 2011 </a:t>
            </a:r>
          </a:p>
        </p:txBody>
      </p:sp>
    </p:spTree>
    <p:extLst>
      <p:ext uri="{BB962C8B-B14F-4D97-AF65-F5344CB8AC3E}">
        <p14:creationId xmlns:p14="http://schemas.microsoft.com/office/powerpoint/2010/main" val="362331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2046" y="4958311"/>
            <a:ext cx="597918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About Deloitte</a:t>
            </a:r>
          </a:p>
          <a:p>
            <a:pPr algn="l"/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Deloitte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cs typeface="+mn-cs"/>
              </a:rPr>
              <a:t>refers to one or more of Deloitte Touche Tohmatsu Limited, a UK private company limited by guarantee, and its network of member firms, each of which is a legally separate and independent entity. Please see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cs typeface="+mn-cs"/>
                <a:hlinkClick r:id="rId3"/>
              </a:rPr>
              <a:t>www.deloitte.com/about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cs typeface="+mn-cs"/>
              </a:rPr>
              <a:t> for a detailed description of the legal structure of Deloitte Touche Tohmatsu Limited and its member firms. Please see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cs typeface="+mn-cs"/>
                <a:hlinkClick r:id="rId4"/>
              </a:rPr>
              <a:t>www.deloitte.com/us/about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cs typeface="+mn-cs"/>
              </a:rPr>
              <a:t> for a detailed description of the legal structure of Deloitte LLP and its subsidiaries. Certain services may not be available to attest clients under the rules and regulations of public accounting.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9886" y="2098639"/>
            <a:ext cx="4893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For further information, see the “Real Estate Restructuring” section of Virtual Resource Bank</a:t>
            </a:r>
          </a:p>
        </p:txBody>
      </p:sp>
      <p:pic>
        <p:nvPicPr>
          <p:cNvPr id="5" name="Picture 50" descr="DEL_COL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517894" y="4420712"/>
            <a:ext cx="2333334" cy="53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971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oitte Screen (medium)">
  <a:themeElements>
    <a:clrScheme name="Custom 1">
      <a:dk1>
        <a:srgbClr val="002776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C9DD03"/>
      </a:accent6>
      <a:hlink>
        <a:srgbClr val="00A1DE"/>
      </a:hlink>
      <a:folHlink>
        <a:srgbClr val="72C7E7"/>
      </a:folHlink>
    </a:clrScheme>
    <a:fontScheme name="1_Main Master - Deloitte Report (print) US03 Feb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2"/>
          </a:solidFill>
        </a:ln>
      </a:spPr>
      <a:bodyPr rtlCol="0" anchor="ctr"/>
      <a:lstStyle>
        <a:defPPr algn="ctr">
          <a:defRPr sz="20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Deloitte Screen (medium)">
  <a:themeElements>
    <a:clrScheme name="Custom 1">
      <a:dk1>
        <a:srgbClr val="002776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C9DD03"/>
      </a:accent6>
      <a:hlink>
        <a:srgbClr val="00A1DE"/>
      </a:hlink>
      <a:folHlink>
        <a:srgbClr val="72C7E7"/>
      </a:folHlink>
    </a:clrScheme>
    <a:fontScheme name="1_Main Master - Deloitte Report (print) US03 Feb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2"/>
          </a:solidFill>
        </a:ln>
      </a:spPr>
      <a:bodyPr rtlCol="0" anchor="ctr"/>
      <a:lstStyle>
        <a:defPPr algn="ctr">
          <a:defRPr sz="20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Deloitte Screen (medium)">
  <a:themeElements>
    <a:clrScheme name="Custom 1">
      <a:dk1>
        <a:srgbClr val="002776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C9DD03"/>
      </a:accent6>
      <a:hlink>
        <a:srgbClr val="00A1DE"/>
      </a:hlink>
      <a:folHlink>
        <a:srgbClr val="72C7E7"/>
      </a:folHlink>
    </a:clrScheme>
    <a:fontScheme name="1_Main Master - Deloitte Report (print) US03 Feb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2"/>
          </a:solidFill>
        </a:ln>
      </a:spPr>
      <a:bodyPr rtlCol="0" anchor="ctr"/>
      <a:lstStyle>
        <a:defPPr algn="ctr">
          <a:defRPr sz="20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DFI_x0020_Category xmlns="54b55132-26e5-4d15-b936-ab3610dee79c">Resource Banks</CDFI_x0020_Category>
    <CDFI_x0020_Program xmlns="1dbe7651-cd84-4392-9fac-4e185041b4e2">
      <Value>Capacity Building Initiative</Value>
    </CDFI_x0020_Program>
    <TaxCatchAll xmlns="1dbe7651-cd84-4392-9fac-4e185041b4e2">
      <Value>12</Value>
    </TaxCatchAll>
    <CDFI_x0020_Publish_x0020_Year xmlns="1dbe7651-cd84-4392-9fac-4e185041b4e2" xsi:nil="true"/>
    <CDFI_x0020_Publishing_x0020_Content xmlns="1dbe7651-cd84-4392-9fac-4e185041b4e2" xsi:nil="true"/>
    <ha62e04a38c94887971fe396dff18af8 xmlns="1dbe7651-cd84-4392-9fac-4e185041b4e2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Innovations in Small Business Lending</TermName>
          <TermId xmlns="http://schemas.microsoft.com/office/infopath/2007/PartnerControls">249f2c0d-36e8-4611-83cf-188fbcbd97d0</TermId>
        </TermInfo>
      </Terms>
    </ha62e04a38c94887971fe396dff18af8>
    <_dlc_DocId xmlns="1dbe7651-cd84-4392-9fac-4e185041b4e2">H34TN2MWWJXZ-58-584</_dlc_DocId>
    <_dlc_DocIdUrl xmlns="1dbe7651-cd84-4392-9fac-4e185041b4e2">
      <Url>https://www.cdfifund.gov/_layouts/15/DocIdRedir.aspx?ID=H34TN2MWWJXZ-58-584</Url>
      <Description>H34TN2MWWJXZ-58-584</Description>
    </_dlc_DocIdUrl>
    <IconOverlay xmlns="http://schemas.microsoft.com/sharepoint/v4" xsi:nil="true"/>
    <CDFI_x0020_Publish_x0020_Date xmlns="54b55132-26e5-4d15-b936-ab3610dee79c" xsi:nil="true"/>
    <CDFI_x0020_Image xmlns="54b55132-26e5-4d15-b936-ab3610dee79c" xsi:nil="true"/>
    <CDFI_x0020_Featured xmlns="1dbe7651-cd84-4392-9fac-4e185041b4e2">false</CDFI_x0020_Featured>
    <Guidance_x0020_Description xmlns="933139fc-f8bd-44e6-b312-8784cd10cb35" xsi:nil="true"/>
    <Description0 xmlns="933139fc-f8bd-44e6-b312-8784cd10cb35" xsi:nil="true"/>
    <_dlc_DocIdPersistId xmlns="1dbe7651-cd84-4392-9fac-4e185041b4e2">false</_dlc_DocIdPersistI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CDFI Document Library" ma:contentTypeID="0x010100ED4B65E0AC657946A816EE9BBFD5AE1202007DB144602AC1DA428E702BE31425F139" ma:contentTypeVersion="19" ma:contentTypeDescription="" ma:contentTypeScope="" ma:versionID="ab3e6c4493840516b27f761233e6197e">
  <xsd:schema xmlns:xsd="http://www.w3.org/2001/XMLSchema" xmlns:xs="http://www.w3.org/2001/XMLSchema" xmlns:p="http://schemas.microsoft.com/office/2006/metadata/properties" xmlns:ns2="1dbe7651-cd84-4392-9fac-4e185041b4e2" xmlns:ns3="54b55132-26e5-4d15-b936-ab3610dee79c" xmlns:ns4="http://schemas.microsoft.com/sharepoint/v4" xmlns:ns5="933139fc-f8bd-44e6-b312-8784cd10cb35" targetNamespace="http://schemas.microsoft.com/office/2006/metadata/properties" ma:root="true" ma:fieldsID="bb058e83edc035017e229648f8a28581" ns2:_="" ns3:_="" ns4:_="" ns5:_="">
    <xsd:import namespace="1dbe7651-cd84-4392-9fac-4e185041b4e2"/>
    <xsd:import namespace="54b55132-26e5-4d15-b936-ab3610dee79c"/>
    <xsd:import namespace="http://schemas.microsoft.com/sharepoint/v4"/>
    <xsd:import namespace="933139fc-f8bd-44e6-b312-8784cd10cb35"/>
    <xsd:element name="properties">
      <xsd:complexType>
        <xsd:sequence>
          <xsd:element name="documentManagement">
            <xsd:complexType>
              <xsd:all>
                <xsd:element ref="ns2:CDFI_x0020_Publish_x0020_Year" minOccurs="0"/>
                <xsd:element ref="ns3:CDFI_x0020_Publish_x0020_Date" minOccurs="0"/>
                <xsd:element ref="ns3:CDFI_x0020_Category" minOccurs="0"/>
                <xsd:element ref="ns2:CDFI_x0020_Program" minOccurs="0"/>
                <xsd:element ref="ns2:CDFI_x0020_Publishing_x0020_Content" minOccurs="0"/>
                <xsd:element ref="ns3:CDFI_x0020_Image" minOccurs="0"/>
                <xsd:element ref="ns2:CDFI_x0020_Featured" minOccurs="0"/>
                <xsd:element ref="ns2:_dlc_DocId" minOccurs="0"/>
                <xsd:element ref="ns2:ha62e04a38c94887971fe396dff18af8" minOccurs="0"/>
                <xsd:element ref="ns2:TaxCatchAll" minOccurs="0"/>
                <xsd:element ref="ns2:TaxCatchAllLabel" minOccurs="0"/>
                <xsd:element ref="ns2:_dlc_DocIdUrl" minOccurs="0"/>
                <xsd:element ref="ns4:IconOverlay" minOccurs="0"/>
                <xsd:element ref="ns2:_dlc_DocIdPersistId" minOccurs="0"/>
                <xsd:element ref="ns5:Description0" minOccurs="0"/>
                <xsd:element ref="ns5:Guidance_x0020_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be7651-cd84-4392-9fac-4e185041b4e2" elementFormDefault="qualified">
    <xsd:import namespace="http://schemas.microsoft.com/office/2006/documentManagement/types"/>
    <xsd:import namespace="http://schemas.microsoft.com/office/infopath/2007/PartnerControls"/>
    <xsd:element name="CDFI_x0020_Publish_x0020_Year" ma:index="2" nillable="true" ma:displayName="CDFI Publish Year" ma:format="Dropdown" ma:indexed="true" ma:internalName="CDFI_x0020_Publish_x0020_Year">
      <xsd:simpleType>
        <xsd:restriction base="dms:Choice"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</xsd:restriction>
      </xsd:simpleType>
    </xsd:element>
    <xsd:element name="CDFI_x0020_Program" ma:index="6" nillable="true" ma:displayName="CDFI Program" ma:internalName="CDFI_x0020_Progra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ank Enterprise Award"/>
                    <xsd:enumeration value="Capital Magnet Fund"/>
                    <xsd:enumeration value="Capacity Building Initiative"/>
                    <xsd:enumeration value="CDE Certification"/>
                    <xsd:enumeration value="CDFI Bond Guarantee Program"/>
                    <xsd:enumeration value="CDFI Certification"/>
                    <xsd:enumeration value="CDFI Program"/>
                    <xsd:enumeration value="FEC Pilot Program"/>
                    <xsd:enumeration value="Native Initiatives"/>
                    <xsd:enumeration value="New Markets Tax Credit"/>
                  </xsd:restriction>
                </xsd:simpleType>
              </xsd:element>
            </xsd:sequence>
          </xsd:extension>
        </xsd:complexContent>
      </xsd:complexType>
    </xsd:element>
    <xsd:element name="CDFI_x0020_Publishing_x0020_Content" ma:index="7" nillable="true" ma:displayName="CDFI Publishing Content" ma:internalName="CDFI_x0020_Publishing_x0020_Content">
      <xsd:simpleType>
        <xsd:restriction base="dms:Unknown"/>
      </xsd:simpleType>
    </xsd:element>
    <xsd:element name="CDFI_x0020_Featured" ma:index="10" nillable="true" ma:displayName="CDFI Featured" ma:default="0" ma:internalName="CDFI_x0020_Featured">
      <xsd:simpleType>
        <xsd:restriction base="dms:Boolean"/>
      </xsd:simpleType>
    </xsd:element>
    <xsd:element name="_dlc_DocId" ma:index="1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ha62e04a38c94887971fe396dff18af8" ma:index="14" nillable="true" ma:taxonomy="true" ma:internalName="ha62e04a38c94887971fe396dff18af8" ma:taxonomyFieldName="CDFI_x0020_Document_x0020_Tags" ma:displayName="CDFI Document Tags" ma:readOnly="false" ma:default="" ma:fieldId="{1a62e04a-38c9-4887-971f-e396dff18af8}" ma:taxonomyMulti="true" ma:sspId="941dd797-457a-4169-b92c-8babd6fcb222" ma:termSetId="c3d5d9ce-6bf7-4c50-90b5-dee03ea0c5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8e476c7b-5adb-4a27-9376-8c235aec2c92}" ma:internalName="TaxCatchAll" ma:showField="CatchAllData" ma:web="22887c5b-6f96-410c-b6b6-b0ba4b9400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8e476c7b-5adb-4a27-9376-8c235aec2c92}" ma:internalName="TaxCatchAllLabel" ma:readOnly="true" ma:showField="CatchAllDataLabel" ma:web="22887c5b-6f96-410c-b6b6-b0ba4b9400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Url" ma:index="1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b55132-26e5-4d15-b936-ab3610dee79c" elementFormDefault="qualified">
    <xsd:import namespace="http://schemas.microsoft.com/office/2006/documentManagement/types"/>
    <xsd:import namespace="http://schemas.microsoft.com/office/infopath/2007/PartnerControls"/>
    <xsd:element name="CDFI_x0020_Publish_x0020_Date" ma:index="3" nillable="true" ma:displayName="CDFI Publish Date" ma:format="DateOnly" ma:indexed="true" ma:internalName="CDFI_x0020_Publish_x0020_Date">
      <xsd:simpleType>
        <xsd:restriction base="dms:DateTime"/>
      </xsd:simpleType>
    </xsd:element>
    <xsd:element name="CDFI_x0020_Category" ma:index="5" nillable="true" ma:displayName="CDFI Category" ma:format="Dropdown" ma:internalName="CDFI_x0020_Category">
      <xsd:simpleType>
        <xsd:restriction base="dms:Choice">
          <xsd:enumeration value="Press Releases"/>
          <xsd:enumeration value="Publications"/>
          <xsd:enumeration value="Resource Banks"/>
          <xsd:enumeration value="Speeches"/>
          <xsd:enumeration value="Testimony"/>
          <xsd:enumeration value="Updates"/>
        </xsd:restriction>
      </xsd:simpleType>
    </xsd:element>
    <xsd:element name="CDFI_x0020_Image" ma:index="9" nillable="true" ma:displayName="CDFI Image" ma:internalName="CDFI_x0020_Imag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0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3139fc-f8bd-44e6-b312-8784cd10cb35" elementFormDefault="qualified">
    <xsd:import namespace="http://schemas.microsoft.com/office/2006/documentManagement/types"/>
    <xsd:import namespace="http://schemas.microsoft.com/office/infopath/2007/PartnerControls"/>
    <xsd:element name="Description0" ma:index="24" nillable="true" ma:displayName="Description" ma:internalName="Description0">
      <xsd:simpleType>
        <xsd:restriction base="dms:Text">
          <xsd:maxLength value="255"/>
        </xsd:restriction>
      </xsd:simpleType>
    </xsd:element>
    <xsd:element name="Guidance_x0020_Description" ma:index="25" nillable="true" ma:displayName="Guidance Description" ma:internalName="Guidance_x0020_Descriptio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E7D680-CF97-4122-8025-6656B9F70B61}"/>
</file>

<file path=customXml/itemProps2.xml><?xml version="1.0" encoding="utf-8"?>
<ds:datastoreItem xmlns:ds="http://schemas.openxmlformats.org/officeDocument/2006/customXml" ds:itemID="{AF7A1638-0C4D-42BD-B924-9D99C033B623}"/>
</file>

<file path=customXml/itemProps3.xml><?xml version="1.0" encoding="utf-8"?>
<ds:datastoreItem xmlns:ds="http://schemas.openxmlformats.org/officeDocument/2006/customXml" ds:itemID="{39E887BE-3033-421D-ADFF-9678E8D5B879}"/>
</file>

<file path=customXml/itemProps4.xml><?xml version="1.0" encoding="utf-8"?>
<ds:datastoreItem xmlns:ds="http://schemas.openxmlformats.org/officeDocument/2006/customXml" ds:itemID="{2104A5F2-C125-4812-8402-8352742496DD}"/>
</file>

<file path=docProps/app.xml><?xml version="1.0" encoding="utf-8"?>
<Properties xmlns="http://schemas.openxmlformats.org/officeDocument/2006/extended-properties" xmlns:vt="http://schemas.openxmlformats.org/officeDocument/2006/docPropsVTypes">
  <TotalTime>21058</TotalTime>
  <Words>811</Words>
  <Application>Microsoft Office PowerPoint</Application>
  <PresentationFormat>On-screen Show (4:3)</PresentationFormat>
  <Paragraphs>80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Deloitte Screen (medium)</vt:lpstr>
      <vt:lpstr>1_Deloitte Screen (medium)</vt:lpstr>
      <vt:lpstr>2_Deloitte Screen (medium)</vt:lpstr>
      <vt:lpstr>PowerPoint Presentation</vt:lpstr>
      <vt:lpstr>CDFI Deal Example: FAME Assistance Corporation</vt:lpstr>
      <vt:lpstr>CDFI Deal Example: Building Hope</vt:lpstr>
      <vt:lpstr>CDFI Deal Example: Community Ventures Corporation</vt:lpstr>
      <vt:lpstr>CDFI Deal Example: Community Assets for People LLC</vt:lpstr>
      <vt:lpstr>CDFI Deal Example: Detroit Development Fund</vt:lpstr>
      <vt:lpstr>CDFI Deal Example: Bornstein and Pearl Food Processing Center</vt:lpstr>
      <vt:lpstr>CDFI Deal Example: Union Crossing, Lawrence, MA</vt:lpstr>
      <vt:lpstr>PowerPoint Presentation</vt:lpstr>
    </vt:vector>
  </TitlesOfParts>
  <Company>Deloitte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 #2 – Fannie/Freddie Resolution</dc:title>
  <dc:creator>Hannan, Chris</dc:creator>
  <cp:lastModifiedBy>Yurish, Amy</cp:lastModifiedBy>
  <cp:revision>935</cp:revision>
  <cp:lastPrinted>2012-07-25T15:37:26Z</cp:lastPrinted>
  <dcterms:created xsi:type="dcterms:W3CDTF">2012-06-19T14:36:59Z</dcterms:created>
  <dcterms:modified xsi:type="dcterms:W3CDTF">2013-06-14T01:58:41Z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0x010100ED4B65E0AC657946A816EE9BBFD5AE1202007DB144602AC1DA428E702BE31425F139</vt:lpwstr>
  </property>
  <property fmtid="{D5CDD505-2E9C-101B-9397-08002B2CF9AE}" pid="3" name="_dlc_DocIdItemGuid">
    <vt:lpwstr>98b3f0ff-420f-48ce-8a7f-0187c4f96847</vt:lpwstr>
  </property>
  <property fmtid="{D5CDD505-2E9C-101B-9397-08002B2CF9AE}" pid="4" name="TaxKeyword">
    <vt:lpwstr/>
  </property>
  <property fmtid="{D5CDD505-2E9C-101B-9397-08002B2CF9AE}" pid="5" name="CDFI Document Tags">
    <vt:lpwstr>12;#Innovations in Small Business Lending|249f2c0d-36e8-4611-83cf-188fbcbd97d0</vt:lpwstr>
  </property>
  <property fmtid="{D5CDD505-2E9C-101B-9397-08002B2CF9AE}" pid="6" name="TaxKeywordTaxHTField">
    <vt:lpwstr/>
  </property>
  <property fmtid="{D5CDD505-2E9C-101B-9397-08002B2CF9AE}" pid="7" name="Order">
    <vt:r8>58400</vt:r8>
  </property>
  <property fmtid="{D5CDD505-2E9C-101B-9397-08002B2CF9AE}" pid="8" name="URL">
    <vt:lpwstr/>
  </property>
  <property fmtid="{D5CDD505-2E9C-101B-9397-08002B2CF9AE}" pid="9" name="xd_Signature">
    <vt:bool>false</vt:bool>
  </property>
  <property fmtid="{D5CDD505-2E9C-101B-9397-08002B2CF9AE}" pid="10" name="CDFI Description">
    <vt:lpwstr/>
  </property>
  <property fmtid="{D5CDD505-2E9C-101B-9397-08002B2CF9AE}" pid="11" name="xd_ProgID">
    <vt:lpwstr/>
  </property>
  <property fmtid="{D5CDD505-2E9C-101B-9397-08002B2CF9AE}" pid="13" name="_SourceUrl">
    <vt:lpwstr/>
  </property>
  <property fmtid="{D5CDD505-2E9C-101B-9397-08002B2CF9AE}" pid="14" name="_SharedFileIndex">
    <vt:lpwstr/>
  </property>
  <property fmtid="{D5CDD505-2E9C-101B-9397-08002B2CF9AE}" pid="15" name="TemplateUrl">
    <vt:lpwstr/>
  </property>
</Properties>
</file>